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96" r:id="rId2"/>
    <p:sldId id="355" r:id="rId3"/>
    <p:sldId id="399" r:id="rId4"/>
    <p:sldId id="269" r:id="rId5"/>
    <p:sldId id="398" r:id="rId6"/>
    <p:sldId id="392" r:id="rId7"/>
    <p:sldId id="379" r:id="rId8"/>
    <p:sldId id="380" r:id="rId9"/>
    <p:sldId id="381" r:id="rId10"/>
    <p:sldId id="382" r:id="rId11"/>
    <p:sldId id="386" r:id="rId12"/>
    <p:sldId id="389" r:id="rId13"/>
    <p:sldId id="385" r:id="rId14"/>
    <p:sldId id="388" r:id="rId15"/>
    <p:sldId id="391" r:id="rId16"/>
    <p:sldId id="393" r:id="rId17"/>
    <p:sldId id="377" r:id="rId18"/>
    <p:sldId id="378" r:id="rId19"/>
    <p:sldId id="400" r:id="rId20"/>
    <p:sldId id="361" r:id="rId21"/>
    <p:sldId id="362" r:id="rId22"/>
    <p:sldId id="363" r:id="rId23"/>
    <p:sldId id="402" r:id="rId24"/>
    <p:sldId id="268" r:id="rId25"/>
    <p:sldId id="366" r:id="rId26"/>
    <p:sldId id="367" r:id="rId27"/>
    <p:sldId id="395" r:id="rId28"/>
    <p:sldId id="374" r:id="rId29"/>
    <p:sldId id="272" r:id="rId30"/>
    <p:sldId id="357" r:id="rId31"/>
    <p:sldId id="307" r:id="rId32"/>
    <p:sldId id="261" r:id="rId33"/>
    <p:sldId id="368" r:id="rId34"/>
    <p:sldId id="369" r:id="rId35"/>
    <p:sldId id="401" r:id="rId36"/>
    <p:sldId id="365" r:id="rId37"/>
    <p:sldId id="364" r:id="rId38"/>
  </p:sldIdLst>
  <p:sldSz cx="10691813" cy="7559675"/>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1E57"/>
    <a:srgbClr val="E62A24"/>
    <a:srgbClr val="253D8C"/>
    <a:srgbClr val="E0EAF6"/>
    <a:srgbClr val="3177BD"/>
    <a:srgbClr val="73A6D3"/>
    <a:srgbClr val="699FCE"/>
    <a:srgbClr val="E784A9"/>
    <a:srgbClr val="1A2331"/>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6240" autoAdjust="0"/>
  </p:normalViewPr>
  <p:slideViewPr>
    <p:cSldViewPr snapToGrid="0">
      <p:cViewPr varScale="1">
        <p:scale>
          <a:sx n="115" d="100"/>
          <a:sy n="115" d="100"/>
        </p:scale>
        <p:origin x="1014" y="96"/>
      </p:cViewPr>
      <p:guideLst>
        <p:guide orient="horz" pos="2381"/>
        <p:guide pos="336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needham\AppData\Local\Microsoft\Windows\Temporary%20Internet%20Files\Content.Outlook\NT7NWZB7\Audit%20Performance%20Chart%20for%20contestable%20works%20meeting%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Audit volumes and </a:t>
            </a:r>
            <a:r>
              <a:rPr lang="en-AU" baseline="0"/>
              <a:t>time</a:t>
            </a:r>
            <a:endParaRPr lang="en-AU"/>
          </a:p>
        </c:rich>
      </c:tx>
      <c:overlay val="0"/>
      <c:spPr>
        <a:noFill/>
        <a:ln>
          <a:noFill/>
        </a:ln>
        <a:effectLst/>
      </c:spPr>
    </c:title>
    <c:autoTitleDeleted val="0"/>
    <c:plotArea>
      <c:layout/>
      <c:barChart>
        <c:barDir val="col"/>
        <c:grouping val="clustered"/>
        <c:varyColors val="0"/>
        <c:ser>
          <c:idx val="0"/>
          <c:order val="0"/>
          <c:tx>
            <c:strRef>
              <c:f>Auditing!$C$2</c:f>
              <c:strCache>
                <c:ptCount val="1"/>
                <c:pt idx="0">
                  <c:v>Audit Volume</c:v>
                </c:pt>
              </c:strCache>
            </c:strRef>
          </c:tx>
          <c:spPr>
            <a:solidFill>
              <a:schemeClr val="accent1"/>
            </a:solidFill>
            <a:ln>
              <a:noFill/>
            </a:ln>
            <a:effectLst/>
          </c:spPr>
          <c:invertIfNegative val="0"/>
          <c:cat>
            <c:strRef>
              <c:f>Auditing!$B$3:$B$10</c:f>
              <c:strCache>
                <c:ptCount val="8"/>
                <c:pt idx="0">
                  <c:v>Jan</c:v>
                </c:pt>
                <c:pt idx="1">
                  <c:v>Feb</c:v>
                </c:pt>
                <c:pt idx="2">
                  <c:v>Mar</c:v>
                </c:pt>
                <c:pt idx="3">
                  <c:v>Apr</c:v>
                </c:pt>
                <c:pt idx="4">
                  <c:v>May</c:v>
                </c:pt>
                <c:pt idx="5">
                  <c:v>Jun</c:v>
                </c:pt>
                <c:pt idx="6">
                  <c:v>Jul</c:v>
                </c:pt>
                <c:pt idx="7">
                  <c:v>Aug</c:v>
                </c:pt>
              </c:strCache>
            </c:strRef>
          </c:cat>
          <c:val>
            <c:numRef>
              <c:f>Auditing!$C$3:$C$10</c:f>
              <c:numCache>
                <c:formatCode>General</c:formatCode>
                <c:ptCount val="8"/>
                <c:pt idx="0">
                  <c:v>11</c:v>
                </c:pt>
                <c:pt idx="1">
                  <c:v>35</c:v>
                </c:pt>
                <c:pt idx="2">
                  <c:v>41</c:v>
                </c:pt>
                <c:pt idx="3">
                  <c:v>47</c:v>
                </c:pt>
                <c:pt idx="4">
                  <c:v>72</c:v>
                </c:pt>
                <c:pt idx="5">
                  <c:v>53</c:v>
                </c:pt>
                <c:pt idx="6">
                  <c:v>30</c:v>
                </c:pt>
                <c:pt idx="7">
                  <c:v>36</c:v>
                </c:pt>
              </c:numCache>
            </c:numRef>
          </c:val>
          <c:extLst>
            <c:ext xmlns:c16="http://schemas.microsoft.com/office/drawing/2014/chart" uri="{C3380CC4-5D6E-409C-BE32-E72D297353CC}">
              <c16:uniqueId val="{00000000-670F-46B5-945C-0CDAD4334B4C}"/>
            </c:ext>
          </c:extLst>
        </c:ser>
        <c:ser>
          <c:idx val="2"/>
          <c:order val="2"/>
          <c:tx>
            <c:strRef>
              <c:f>Auditing!$G$2</c:f>
              <c:strCache>
                <c:ptCount val="1"/>
                <c:pt idx="0">
                  <c:v>Re-audit volume</c:v>
                </c:pt>
              </c:strCache>
            </c:strRef>
          </c:tx>
          <c:spPr>
            <a:solidFill>
              <a:schemeClr val="accent3"/>
            </a:solidFill>
            <a:ln>
              <a:noFill/>
            </a:ln>
            <a:effectLst/>
          </c:spPr>
          <c:invertIfNegative val="0"/>
          <c:cat>
            <c:strRef>
              <c:f>Auditing!$B$3:$B$10</c:f>
              <c:strCache>
                <c:ptCount val="8"/>
                <c:pt idx="0">
                  <c:v>Jan</c:v>
                </c:pt>
                <c:pt idx="1">
                  <c:v>Feb</c:v>
                </c:pt>
                <c:pt idx="2">
                  <c:v>Mar</c:v>
                </c:pt>
                <c:pt idx="3">
                  <c:v>Apr</c:v>
                </c:pt>
                <c:pt idx="4">
                  <c:v>May</c:v>
                </c:pt>
                <c:pt idx="5">
                  <c:v>Jun</c:v>
                </c:pt>
                <c:pt idx="6">
                  <c:v>Jul</c:v>
                </c:pt>
                <c:pt idx="7">
                  <c:v>Aug</c:v>
                </c:pt>
              </c:strCache>
            </c:strRef>
          </c:cat>
          <c:val>
            <c:numRef>
              <c:f>Auditing!$G$3:$G$10</c:f>
              <c:numCache>
                <c:formatCode>General</c:formatCode>
                <c:ptCount val="8"/>
                <c:pt idx="0">
                  <c:v>9</c:v>
                </c:pt>
                <c:pt idx="1">
                  <c:v>7</c:v>
                </c:pt>
                <c:pt idx="2">
                  <c:v>12</c:v>
                </c:pt>
                <c:pt idx="3">
                  <c:v>8</c:v>
                </c:pt>
                <c:pt idx="4">
                  <c:v>15</c:v>
                </c:pt>
                <c:pt idx="5">
                  <c:v>24</c:v>
                </c:pt>
                <c:pt idx="6">
                  <c:v>22</c:v>
                </c:pt>
                <c:pt idx="7">
                  <c:v>21</c:v>
                </c:pt>
              </c:numCache>
            </c:numRef>
          </c:val>
          <c:extLst>
            <c:ext xmlns:c16="http://schemas.microsoft.com/office/drawing/2014/chart" uri="{C3380CC4-5D6E-409C-BE32-E72D297353CC}">
              <c16:uniqueId val="{00000002-670F-46B5-945C-0CDAD4334B4C}"/>
            </c:ext>
          </c:extLst>
        </c:ser>
        <c:dLbls>
          <c:showLegendKey val="0"/>
          <c:showVal val="0"/>
          <c:showCatName val="0"/>
          <c:showSerName val="0"/>
          <c:showPercent val="0"/>
          <c:showBubbleSize val="0"/>
        </c:dLbls>
        <c:gapWidth val="219"/>
        <c:axId val="216027520"/>
        <c:axId val="243262208"/>
      </c:barChart>
      <c:lineChart>
        <c:grouping val="standard"/>
        <c:varyColors val="0"/>
        <c:ser>
          <c:idx val="1"/>
          <c:order val="1"/>
          <c:tx>
            <c:strRef>
              <c:f>Auditing!$D$2</c:f>
              <c:strCache>
                <c:ptCount val="1"/>
                <c:pt idx="0">
                  <c:v>Audit time</c:v>
                </c:pt>
              </c:strCache>
            </c:strRef>
          </c:tx>
          <c:spPr>
            <a:ln w="28575" cap="rnd">
              <a:solidFill>
                <a:schemeClr val="accent2"/>
              </a:solidFill>
              <a:round/>
            </a:ln>
            <a:effectLst/>
          </c:spPr>
          <c:marker>
            <c:symbol val="none"/>
          </c:marker>
          <c:cat>
            <c:strRef>
              <c:f>Auditing!$B$3:$B$8</c:f>
              <c:strCache>
                <c:ptCount val="6"/>
                <c:pt idx="0">
                  <c:v>Jan</c:v>
                </c:pt>
                <c:pt idx="1">
                  <c:v>Feb</c:v>
                </c:pt>
                <c:pt idx="2">
                  <c:v>Mar</c:v>
                </c:pt>
                <c:pt idx="3">
                  <c:v>Apr</c:v>
                </c:pt>
                <c:pt idx="4">
                  <c:v>May</c:v>
                </c:pt>
                <c:pt idx="5">
                  <c:v>Jun</c:v>
                </c:pt>
              </c:strCache>
            </c:strRef>
          </c:cat>
          <c:val>
            <c:numRef>
              <c:f>Auditing!$D$3:$D$10</c:f>
              <c:numCache>
                <c:formatCode>General</c:formatCode>
                <c:ptCount val="8"/>
                <c:pt idx="0">
                  <c:v>5.0999999999999996</c:v>
                </c:pt>
                <c:pt idx="1">
                  <c:v>3.7</c:v>
                </c:pt>
                <c:pt idx="2">
                  <c:v>5</c:v>
                </c:pt>
                <c:pt idx="3">
                  <c:v>5.8</c:v>
                </c:pt>
                <c:pt idx="4">
                  <c:v>7.2</c:v>
                </c:pt>
                <c:pt idx="5">
                  <c:v>7</c:v>
                </c:pt>
                <c:pt idx="6">
                  <c:v>7.3</c:v>
                </c:pt>
                <c:pt idx="7">
                  <c:v>7.3</c:v>
                </c:pt>
              </c:numCache>
            </c:numRef>
          </c:val>
          <c:smooth val="0"/>
          <c:extLst>
            <c:ext xmlns:c16="http://schemas.microsoft.com/office/drawing/2014/chart" uri="{C3380CC4-5D6E-409C-BE32-E72D297353CC}">
              <c16:uniqueId val="{00000001-670F-46B5-945C-0CDAD4334B4C}"/>
            </c:ext>
          </c:extLst>
        </c:ser>
        <c:ser>
          <c:idx val="3"/>
          <c:order val="3"/>
          <c:tx>
            <c:strRef>
              <c:f>Auditing!$H$2</c:f>
              <c:strCache>
                <c:ptCount val="1"/>
                <c:pt idx="0">
                  <c:v>Re-audit time</c:v>
                </c:pt>
              </c:strCache>
            </c:strRef>
          </c:tx>
          <c:spPr>
            <a:ln w="28575" cap="rnd">
              <a:solidFill>
                <a:schemeClr val="accent4"/>
              </a:solidFill>
              <a:round/>
            </a:ln>
            <a:effectLst/>
          </c:spPr>
          <c:marker>
            <c:symbol val="none"/>
          </c:marker>
          <c:val>
            <c:numRef>
              <c:f>Auditing!$H$3:$H$10</c:f>
              <c:numCache>
                <c:formatCode>General</c:formatCode>
                <c:ptCount val="8"/>
                <c:pt idx="0">
                  <c:v>5.9</c:v>
                </c:pt>
                <c:pt idx="1">
                  <c:v>4.3</c:v>
                </c:pt>
                <c:pt idx="2">
                  <c:v>5.2</c:v>
                </c:pt>
                <c:pt idx="3">
                  <c:v>5.7</c:v>
                </c:pt>
                <c:pt idx="4">
                  <c:v>5.9</c:v>
                </c:pt>
                <c:pt idx="5">
                  <c:v>7.1</c:v>
                </c:pt>
                <c:pt idx="6">
                  <c:v>7.1</c:v>
                </c:pt>
                <c:pt idx="7">
                  <c:v>7.4</c:v>
                </c:pt>
              </c:numCache>
            </c:numRef>
          </c:val>
          <c:smooth val="0"/>
          <c:extLst>
            <c:ext xmlns:c16="http://schemas.microsoft.com/office/drawing/2014/chart" uri="{C3380CC4-5D6E-409C-BE32-E72D297353CC}">
              <c16:uniqueId val="{00000003-670F-46B5-945C-0CDAD4334B4C}"/>
            </c:ext>
          </c:extLst>
        </c:ser>
        <c:dLbls>
          <c:showLegendKey val="0"/>
          <c:showVal val="0"/>
          <c:showCatName val="0"/>
          <c:showSerName val="0"/>
          <c:showPercent val="0"/>
          <c:showBubbleSize val="0"/>
        </c:dLbls>
        <c:marker val="1"/>
        <c:smooth val="0"/>
        <c:axId val="244195328"/>
        <c:axId val="243728384"/>
      </c:lineChart>
      <c:catAx>
        <c:axId val="216027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Month</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262208"/>
        <c:crosses val="autoZero"/>
        <c:auto val="1"/>
        <c:lblAlgn val="ctr"/>
        <c:lblOffset val="100"/>
        <c:noMultiLvlLbl val="0"/>
      </c:catAx>
      <c:valAx>
        <c:axId val="243262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Audit Volume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027520"/>
        <c:crosses val="autoZero"/>
        <c:crossBetween val="between"/>
      </c:valAx>
      <c:valAx>
        <c:axId val="243728384"/>
        <c:scaling>
          <c:orientation val="minMax"/>
          <c:max val="12"/>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Audit time</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195328"/>
        <c:crosses val="max"/>
        <c:crossBetween val="between"/>
      </c:valAx>
      <c:catAx>
        <c:axId val="244195328"/>
        <c:scaling>
          <c:orientation val="minMax"/>
        </c:scaling>
        <c:delete val="1"/>
        <c:axPos val="b"/>
        <c:numFmt formatCode="General" sourceLinked="1"/>
        <c:majorTickMark val="out"/>
        <c:minorTickMark val="none"/>
        <c:tickLblPos val="nextTo"/>
        <c:crossAx val="243728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chemeClr val="accent4"/>
            </a:solidFill>
            <a:ln>
              <a:solidFill>
                <a:schemeClr val="accent1"/>
              </a:solidFill>
            </a:ln>
            <a:effectLst/>
          </c:spPr>
          <c:invertIfNegative val="0"/>
          <c:dLbls>
            <c:dLbl>
              <c:idx val="0"/>
              <c:layout>
                <c:manualLayout>
                  <c:x val="-9.9393342837379179E-3"/>
                  <c:y val="-0.25425179129008407"/>
                </c:manualLayout>
              </c:layout>
              <c:spPr>
                <a:solidFill>
                  <a:prstClr val="white"/>
                </a:solidFill>
                <a:ln w="9525" cap="flat" cmpd="sng" algn="ctr">
                  <a:solidFill>
                    <a:srgbClr val="1A2331">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809"/>
                        <a:gd name="adj2" fmla="val 155893"/>
                      </a:avLst>
                    </a:prstGeom>
                  </c15:spPr>
                </c:ext>
                <c:ext xmlns:c16="http://schemas.microsoft.com/office/drawing/2014/chart" uri="{C3380CC4-5D6E-409C-BE32-E72D297353CC}">
                  <c16:uniqueId val="{00000000-0399-4D75-B7E1-5E4E7060C5FB}"/>
                </c:ext>
              </c:extLst>
            </c:dLbl>
            <c:spPr>
              <a:solidFill>
                <a:prstClr val="white"/>
              </a:solidFill>
              <a:ln>
                <a:solidFill>
                  <a:srgbClr val="1A2331">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'Year To Date (2)'!$A$35</c:f>
              <c:strCache>
                <c:ptCount val="1"/>
                <c:pt idx="0">
                  <c:v>Ave time</c:v>
                </c:pt>
              </c:strCache>
            </c:strRef>
          </c:cat>
          <c:val>
            <c:numRef>
              <c:f>'Year To Date (2)'!$B$35</c:f>
              <c:numCache>
                <c:formatCode>0.0</c:formatCode>
                <c:ptCount val="1"/>
                <c:pt idx="0">
                  <c:v>10.299999999999999</c:v>
                </c:pt>
              </c:numCache>
            </c:numRef>
          </c:val>
          <c:extLst>
            <c:ext xmlns:c16="http://schemas.microsoft.com/office/drawing/2014/chart" uri="{C3380CC4-5D6E-409C-BE32-E72D297353CC}">
              <c16:uniqueId val="{00000001-0399-4D75-B7E1-5E4E7060C5FB}"/>
            </c:ext>
          </c:extLst>
        </c:ser>
        <c:ser>
          <c:idx val="1"/>
          <c:order val="1"/>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(2)'!$C$35</c:f>
              <c:numCache>
                <c:formatCode>0.0</c:formatCode>
                <c:ptCount val="1"/>
                <c:pt idx="0">
                  <c:v>22.083333333333332</c:v>
                </c:pt>
              </c:numCache>
            </c:numRef>
          </c:val>
          <c:extLst>
            <c:ext xmlns:c16="http://schemas.microsoft.com/office/drawing/2014/chart" uri="{C3380CC4-5D6E-409C-BE32-E72D297353CC}">
              <c16:uniqueId val="{00000002-0399-4D75-B7E1-5E4E7060C5FB}"/>
            </c:ext>
          </c:extLst>
        </c:ser>
        <c:ser>
          <c:idx val="2"/>
          <c:order val="2"/>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(2)'!$D$35</c:f>
              <c:numCache>
                <c:formatCode>0.0</c:formatCode>
                <c:ptCount val="1"/>
                <c:pt idx="0">
                  <c:v>33.983333333333334</c:v>
                </c:pt>
              </c:numCache>
            </c:numRef>
          </c:val>
          <c:extLst>
            <c:ext xmlns:c16="http://schemas.microsoft.com/office/drawing/2014/chart" uri="{C3380CC4-5D6E-409C-BE32-E72D297353CC}">
              <c16:uniqueId val="{00000003-0399-4D75-B7E1-5E4E7060C5FB}"/>
            </c:ext>
          </c:extLst>
        </c:ser>
        <c:ser>
          <c:idx val="3"/>
          <c:order val="3"/>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(2)'!$E$35</c:f>
              <c:numCache>
                <c:formatCode>0.0</c:formatCode>
                <c:ptCount val="1"/>
                <c:pt idx="0">
                  <c:v>137.77499999999998</c:v>
                </c:pt>
              </c:numCache>
            </c:numRef>
          </c:val>
          <c:extLst>
            <c:ext xmlns:c16="http://schemas.microsoft.com/office/drawing/2014/chart" uri="{C3380CC4-5D6E-409C-BE32-E72D297353CC}">
              <c16:uniqueId val="{00000004-0399-4D75-B7E1-5E4E7060C5FB}"/>
            </c:ext>
          </c:extLst>
        </c:ser>
        <c:ser>
          <c:idx val="4"/>
          <c:order val="4"/>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(2)'!$F$35</c:f>
              <c:numCache>
                <c:formatCode>0.0</c:formatCode>
                <c:ptCount val="1"/>
                <c:pt idx="0">
                  <c:v>18.36575413835671</c:v>
                </c:pt>
              </c:numCache>
            </c:numRef>
          </c:val>
          <c:extLst>
            <c:ext xmlns:c16="http://schemas.microsoft.com/office/drawing/2014/chart" uri="{C3380CC4-5D6E-409C-BE32-E72D297353CC}">
              <c16:uniqueId val="{00000005-0399-4D75-B7E1-5E4E7060C5FB}"/>
            </c:ext>
          </c:extLst>
        </c:ser>
        <c:ser>
          <c:idx val="5"/>
          <c:order val="5"/>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(2)'!$G$35</c:f>
              <c:numCache>
                <c:formatCode>0.0</c:formatCode>
                <c:ptCount val="1"/>
                <c:pt idx="0">
                  <c:v>190.48333333333332</c:v>
                </c:pt>
              </c:numCache>
            </c:numRef>
          </c:val>
          <c:extLst>
            <c:ext xmlns:c16="http://schemas.microsoft.com/office/drawing/2014/chart" uri="{C3380CC4-5D6E-409C-BE32-E72D297353CC}">
              <c16:uniqueId val="{00000006-0399-4D75-B7E1-5E4E7060C5FB}"/>
            </c:ext>
          </c:extLst>
        </c:ser>
        <c:ser>
          <c:idx val="6"/>
          <c:order val="6"/>
          <c:spPr>
            <a:solidFill>
              <a:schemeClr val="accent4"/>
            </a:solidFill>
            <a:ln>
              <a:solidFill>
                <a:schemeClr val="bg1"/>
              </a:solidFill>
            </a:ln>
            <a:effectLst/>
          </c:spPr>
          <c:invertIfNegative val="0"/>
          <c:dLbls>
            <c:dLbl>
              <c:idx val="0"/>
              <c:layout>
                <c:manualLayout>
                  <c:x val="-3.7786464415562111E-2"/>
                  <c:y val="-0.22633382091296864"/>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fld id="{A7F79ACB-A846-4D59-AB52-5D6FC1838DD3}" type="VALUE">
                      <a:rPr lang="en-US" b="1" baseline="0" smtClean="0"/>
                      <a:pPr>
                        <a:defRPr sz="900" b="1" i="0" u="none" strike="noStrike" kern="1200" baseline="0">
                          <a:solidFill>
                            <a:schemeClr val="dk1">
                              <a:lumMod val="65000"/>
                              <a:lumOff val="35000"/>
                            </a:schemeClr>
                          </a:solidFill>
                          <a:latin typeface="+mn-lt"/>
                          <a:ea typeface="+mn-ea"/>
                          <a:cs typeface="+mn-cs"/>
                        </a:defRPr>
                      </a:pPr>
                      <a:t>[VALUE]</a:t>
                    </a:fld>
                    <a:endParaRPr lang="en-AU"/>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5043"/>
                        <a:gd name="adj2" fmla="val 149653"/>
                      </a:avLst>
                    </a:prstGeom>
                  </c15:spPr>
                  <c15:dlblFieldTable/>
                  <c15:showDataLabelsRange val="0"/>
                </c:ext>
                <c:ext xmlns:c16="http://schemas.microsoft.com/office/drawing/2014/chart" uri="{C3380CC4-5D6E-409C-BE32-E72D297353CC}">
                  <c16:uniqueId val="{00000007-0399-4D75-B7E1-5E4E7060C5F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'Year To Date (2)'!$A$35</c:f>
              <c:strCache>
                <c:ptCount val="1"/>
                <c:pt idx="0">
                  <c:v>Ave time</c:v>
                </c:pt>
              </c:strCache>
            </c:strRef>
          </c:cat>
          <c:val>
            <c:numRef>
              <c:f>'Year To Date (2)'!$H$35</c:f>
              <c:numCache>
                <c:formatCode>0.0</c:formatCode>
                <c:ptCount val="1"/>
                <c:pt idx="0">
                  <c:v>6.0916666666666677</c:v>
                </c:pt>
              </c:numCache>
            </c:numRef>
          </c:val>
          <c:extLst>
            <c:ext xmlns:c16="http://schemas.microsoft.com/office/drawing/2014/chart" uri="{C3380CC4-5D6E-409C-BE32-E72D297353CC}">
              <c16:uniqueId val="{00000008-0399-4D75-B7E1-5E4E7060C5FB}"/>
            </c:ext>
          </c:extLst>
        </c:ser>
        <c:ser>
          <c:idx val="7"/>
          <c:order val="7"/>
          <c:spPr>
            <a:solidFill>
              <a:schemeClr val="accent4"/>
            </a:solidFill>
            <a:ln>
              <a:solidFill>
                <a:schemeClr val="bg1"/>
              </a:solidFill>
            </a:ln>
            <a:effectLst/>
          </c:spPr>
          <c:invertIfNegative val="0"/>
          <c:dLbls>
            <c:dLbl>
              <c:idx val="0"/>
              <c:layout>
                <c:manualLayout>
                  <c:x val="-1.2939470348640422E-2"/>
                  <c:y val="-0.36905386947719193"/>
                </c:manualLayout>
              </c:layout>
              <c:tx>
                <c:rich>
                  <a:bodyPr/>
                  <a:lstStyle/>
                  <a:p>
                    <a:fld id="{13B94A3B-45FE-48EB-8914-D9D85F1CC367}" type="VALUE">
                      <a:rPr lang="en-US" baseline="0" smtClean="0"/>
                      <a:pPr/>
                      <a:t>[VALUE]</a:t>
                    </a:fld>
                    <a:endParaRPr lang="en-AU"/>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399-4D75-B7E1-5E4E7060C5F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'Year To Date (2)'!$A$35</c:f>
              <c:strCache>
                <c:ptCount val="1"/>
                <c:pt idx="0">
                  <c:v>Ave time</c:v>
                </c:pt>
              </c:strCache>
            </c:strRef>
          </c:cat>
          <c:val>
            <c:numRef>
              <c:f>'Year To Date (2)'!$I$35</c:f>
              <c:numCache>
                <c:formatCode>0.0</c:formatCode>
                <c:ptCount val="1"/>
                <c:pt idx="0">
                  <c:v>2.3333333333333335</c:v>
                </c:pt>
              </c:numCache>
            </c:numRef>
          </c:val>
          <c:extLst>
            <c:ext xmlns:c16="http://schemas.microsoft.com/office/drawing/2014/chart" uri="{C3380CC4-5D6E-409C-BE32-E72D297353CC}">
              <c16:uniqueId val="{0000000A-0399-4D75-B7E1-5E4E7060C5FB}"/>
            </c:ext>
          </c:extLst>
        </c:ser>
        <c:ser>
          <c:idx val="8"/>
          <c:order val="8"/>
          <c:spPr>
            <a:solidFill>
              <a:schemeClr val="accent4">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To Date (2)'!$A$35</c:f>
              <c:strCache>
                <c:ptCount val="1"/>
                <c:pt idx="0">
                  <c:v>Ave time</c:v>
                </c:pt>
              </c:strCache>
            </c:strRef>
          </c:cat>
          <c:val>
            <c:numRef>
              <c:f>'Year To Date (2)'!$J$35</c:f>
              <c:numCache>
                <c:formatCode>0.0</c:formatCode>
                <c:ptCount val="1"/>
                <c:pt idx="0">
                  <c:v>42.816666666666663</c:v>
                </c:pt>
              </c:numCache>
            </c:numRef>
          </c:val>
          <c:extLst>
            <c:ext xmlns:c16="http://schemas.microsoft.com/office/drawing/2014/chart" uri="{C3380CC4-5D6E-409C-BE32-E72D297353CC}">
              <c16:uniqueId val="{0000000B-0399-4D75-B7E1-5E4E7060C5FB}"/>
            </c:ext>
          </c:extLst>
        </c:ser>
        <c:dLbls>
          <c:showLegendKey val="0"/>
          <c:showVal val="0"/>
          <c:showCatName val="0"/>
          <c:showSerName val="0"/>
          <c:showPercent val="0"/>
          <c:showBubbleSize val="0"/>
        </c:dLbls>
        <c:gapWidth val="150"/>
        <c:overlap val="100"/>
        <c:axId val="243749632"/>
        <c:axId val="243751168"/>
      </c:barChart>
      <c:catAx>
        <c:axId val="24374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751168"/>
        <c:crosses val="autoZero"/>
        <c:auto val="1"/>
        <c:lblAlgn val="ctr"/>
        <c:lblOffset val="100"/>
        <c:noMultiLvlLbl val="0"/>
      </c:catAx>
      <c:valAx>
        <c:axId val="24375116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74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Audit volumes and </a:t>
            </a:r>
            <a:r>
              <a:rPr lang="en-AU" baseline="0"/>
              <a:t>time</a:t>
            </a:r>
            <a:endParaRPr lang="en-AU"/>
          </a:p>
        </c:rich>
      </c:tx>
      <c:overlay val="0"/>
      <c:spPr>
        <a:noFill/>
        <a:ln>
          <a:noFill/>
        </a:ln>
        <a:effectLst/>
      </c:spPr>
    </c:title>
    <c:autoTitleDeleted val="0"/>
    <c:plotArea>
      <c:layout/>
      <c:barChart>
        <c:barDir val="col"/>
        <c:grouping val="clustered"/>
        <c:varyColors val="0"/>
        <c:ser>
          <c:idx val="0"/>
          <c:order val="0"/>
          <c:tx>
            <c:strRef>
              <c:f>Auditing!$C$2</c:f>
              <c:strCache>
                <c:ptCount val="1"/>
                <c:pt idx="0">
                  <c:v>Audit Volume</c:v>
                </c:pt>
              </c:strCache>
            </c:strRef>
          </c:tx>
          <c:spPr>
            <a:solidFill>
              <a:schemeClr val="accent1"/>
            </a:solidFill>
            <a:ln>
              <a:noFill/>
            </a:ln>
            <a:effectLst/>
          </c:spPr>
          <c:invertIfNegative val="0"/>
          <c:cat>
            <c:strRef>
              <c:f>Auditing!$B$3:$B$10</c:f>
              <c:strCache>
                <c:ptCount val="8"/>
                <c:pt idx="0">
                  <c:v>Jan</c:v>
                </c:pt>
                <c:pt idx="1">
                  <c:v>Feb</c:v>
                </c:pt>
                <c:pt idx="2">
                  <c:v>Mar</c:v>
                </c:pt>
                <c:pt idx="3">
                  <c:v>Apr</c:v>
                </c:pt>
                <c:pt idx="4">
                  <c:v>May</c:v>
                </c:pt>
                <c:pt idx="5">
                  <c:v>Jun</c:v>
                </c:pt>
                <c:pt idx="6">
                  <c:v>Jul</c:v>
                </c:pt>
                <c:pt idx="7">
                  <c:v>Aug</c:v>
                </c:pt>
              </c:strCache>
            </c:strRef>
          </c:cat>
          <c:val>
            <c:numRef>
              <c:f>Auditing!$C$3:$C$10</c:f>
              <c:numCache>
                <c:formatCode>General</c:formatCode>
                <c:ptCount val="8"/>
                <c:pt idx="0">
                  <c:v>11</c:v>
                </c:pt>
                <c:pt idx="1">
                  <c:v>35</c:v>
                </c:pt>
                <c:pt idx="2">
                  <c:v>41</c:v>
                </c:pt>
                <c:pt idx="3">
                  <c:v>47</c:v>
                </c:pt>
                <c:pt idx="4">
                  <c:v>72</c:v>
                </c:pt>
                <c:pt idx="5">
                  <c:v>53</c:v>
                </c:pt>
                <c:pt idx="6">
                  <c:v>30</c:v>
                </c:pt>
                <c:pt idx="7">
                  <c:v>36</c:v>
                </c:pt>
              </c:numCache>
            </c:numRef>
          </c:val>
          <c:extLst>
            <c:ext xmlns:c16="http://schemas.microsoft.com/office/drawing/2014/chart" uri="{C3380CC4-5D6E-409C-BE32-E72D297353CC}">
              <c16:uniqueId val="{00000000-310C-45F4-8E4F-85E5A2B55F44}"/>
            </c:ext>
          </c:extLst>
        </c:ser>
        <c:ser>
          <c:idx val="2"/>
          <c:order val="2"/>
          <c:tx>
            <c:strRef>
              <c:f>Auditing!$G$2</c:f>
              <c:strCache>
                <c:ptCount val="1"/>
                <c:pt idx="0">
                  <c:v>Re-audit volume</c:v>
                </c:pt>
              </c:strCache>
            </c:strRef>
          </c:tx>
          <c:spPr>
            <a:solidFill>
              <a:schemeClr val="accent3"/>
            </a:solidFill>
            <a:ln>
              <a:noFill/>
            </a:ln>
            <a:effectLst/>
          </c:spPr>
          <c:invertIfNegative val="0"/>
          <c:cat>
            <c:strRef>
              <c:f>Auditing!$B$3:$B$10</c:f>
              <c:strCache>
                <c:ptCount val="8"/>
                <c:pt idx="0">
                  <c:v>Jan</c:v>
                </c:pt>
                <c:pt idx="1">
                  <c:v>Feb</c:v>
                </c:pt>
                <c:pt idx="2">
                  <c:v>Mar</c:v>
                </c:pt>
                <c:pt idx="3">
                  <c:v>Apr</c:v>
                </c:pt>
                <c:pt idx="4">
                  <c:v>May</c:v>
                </c:pt>
                <c:pt idx="5">
                  <c:v>Jun</c:v>
                </c:pt>
                <c:pt idx="6">
                  <c:v>Jul</c:v>
                </c:pt>
                <c:pt idx="7">
                  <c:v>Aug</c:v>
                </c:pt>
              </c:strCache>
            </c:strRef>
          </c:cat>
          <c:val>
            <c:numRef>
              <c:f>Auditing!$G$3:$G$10</c:f>
              <c:numCache>
                <c:formatCode>General</c:formatCode>
                <c:ptCount val="8"/>
                <c:pt idx="0">
                  <c:v>9</c:v>
                </c:pt>
                <c:pt idx="1">
                  <c:v>7</c:v>
                </c:pt>
                <c:pt idx="2">
                  <c:v>12</c:v>
                </c:pt>
                <c:pt idx="3">
                  <c:v>8</c:v>
                </c:pt>
                <c:pt idx="4">
                  <c:v>15</c:v>
                </c:pt>
                <c:pt idx="5">
                  <c:v>24</c:v>
                </c:pt>
                <c:pt idx="6">
                  <c:v>22</c:v>
                </c:pt>
                <c:pt idx="7">
                  <c:v>21</c:v>
                </c:pt>
              </c:numCache>
            </c:numRef>
          </c:val>
          <c:extLst>
            <c:ext xmlns:c16="http://schemas.microsoft.com/office/drawing/2014/chart" uri="{C3380CC4-5D6E-409C-BE32-E72D297353CC}">
              <c16:uniqueId val="{00000001-310C-45F4-8E4F-85E5A2B55F44}"/>
            </c:ext>
          </c:extLst>
        </c:ser>
        <c:dLbls>
          <c:showLegendKey val="0"/>
          <c:showVal val="0"/>
          <c:showCatName val="0"/>
          <c:showSerName val="0"/>
          <c:showPercent val="0"/>
          <c:showBubbleSize val="0"/>
        </c:dLbls>
        <c:gapWidth val="219"/>
        <c:axId val="243808512"/>
        <c:axId val="243810688"/>
      </c:barChart>
      <c:lineChart>
        <c:grouping val="standard"/>
        <c:varyColors val="0"/>
        <c:ser>
          <c:idx val="1"/>
          <c:order val="1"/>
          <c:tx>
            <c:strRef>
              <c:f>Auditing!$D$2</c:f>
              <c:strCache>
                <c:ptCount val="1"/>
                <c:pt idx="0">
                  <c:v>Audit time</c:v>
                </c:pt>
              </c:strCache>
            </c:strRef>
          </c:tx>
          <c:spPr>
            <a:ln w="28575" cap="rnd">
              <a:solidFill>
                <a:schemeClr val="accent2"/>
              </a:solidFill>
              <a:round/>
            </a:ln>
            <a:effectLst/>
          </c:spPr>
          <c:marker>
            <c:symbol val="none"/>
          </c:marker>
          <c:cat>
            <c:strRef>
              <c:f>Auditing!$B$3:$B$8</c:f>
              <c:strCache>
                <c:ptCount val="6"/>
                <c:pt idx="0">
                  <c:v>Jan</c:v>
                </c:pt>
                <c:pt idx="1">
                  <c:v>Feb</c:v>
                </c:pt>
                <c:pt idx="2">
                  <c:v>Mar</c:v>
                </c:pt>
                <c:pt idx="3">
                  <c:v>Apr</c:v>
                </c:pt>
                <c:pt idx="4">
                  <c:v>May</c:v>
                </c:pt>
                <c:pt idx="5">
                  <c:v>Jun</c:v>
                </c:pt>
              </c:strCache>
            </c:strRef>
          </c:cat>
          <c:val>
            <c:numRef>
              <c:f>Auditing!$D$3:$D$10</c:f>
              <c:numCache>
                <c:formatCode>General</c:formatCode>
                <c:ptCount val="8"/>
                <c:pt idx="0">
                  <c:v>5.0999999999999996</c:v>
                </c:pt>
                <c:pt idx="1">
                  <c:v>3.7</c:v>
                </c:pt>
                <c:pt idx="2">
                  <c:v>5</c:v>
                </c:pt>
                <c:pt idx="3">
                  <c:v>5.8</c:v>
                </c:pt>
                <c:pt idx="4">
                  <c:v>7.2</c:v>
                </c:pt>
                <c:pt idx="5">
                  <c:v>7</c:v>
                </c:pt>
                <c:pt idx="6">
                  <c:v>7.3</c:v>
                </c:pt>
                <c:pt idx="7">
                  <c:v>7.3</c:v>
                </c:pt>
              </c:numCache>
            </c:numRef>
          </c:val>
          <c:smooth val="0"/>
          <c:extLst>
            <c:ext xmlns:c16="http://schemas.microsoft.com/office/drawing/2014/chart" uri="{C3380CC4-5D6E-409C-BE32-E72D297353CC}">
              <c16:uniqueId val="{00000002-310C-45F4-8E4F-85E5A2B55F44}"/>
            </c:ext>
          </c:extLst>
        </c:ser>
        <c:ser>
          <c:idx val="3"/>
          <c:order val="3"/>
          <c:tx>
            <c:strRef>
              <c:f>Auditing!$H$2</c:f>
              <c:strCache>
                <c:ptCount val="1"/>
                <c:pt idx="0">
                  <c:v>Re-audit time</c:v>
                </c:pt>
              </c:strCache>
            </c:strRef>
          </c:tx>
          <c:spPr>
            <a:ln w="28575" cap="rnd">
              <a:solidFill>
                <a:schemeClr val="accent4"/>
              </a:solidFill>
              <a:round/>
            </a:ln>
            <a:effectLst/>
          </c:spPr>
          <c:marker>
            <c:symbol val="none"/>
          </c:marker>
          <c:val>
            <c:numRef>
              <c:f>Auditing!$H$3:$H$10</c:f>
              <c:numCache>
                <c:formatCode>General</c:formatCode>
                <c:ptCount val="8"/>
                <c:pt idx="0">
                  <c:v>5.9</c:v>
                </c:pt>
                <c:pt idx="1">
                  <c:v>4.3</c:v>
                </c:pt>
                <c:pt idx="2">
                  <c:v>5.2</c:v>
                </c:pt>
                <c:pt idx="3">
                  <c:v>5.7</c:v>
                </c:pt>
                <c:pt idx="4">
                  <c:v>5.9</c:v>
                </c:pt>
                <c:pt idx="5">
                  <c:v>7.1</c:v>
                </c:pt>
                <c:pt idx="6">
                  <c:v>7.1</c:v>
                </c:pt>
                <c:pt idx="7">
                  <c:v>7.4</c:v>
                </c:pt>
              </c:numCache>
            </c:numRef>
          </c:val>
          <c:smooth val="0"/>
          <c:extLst>
            <c:ext xmlns:c16="http://schemas.microsoft.com/office/drawing/2014/chart" uri="{C3380CC4-5D6E-409C-BE32-E72D297353CC}">
              <c16:uniqueId val="{00000003-310C-45F4-8E4F-85E5A2B55F44}"/>
            </c:ext>
          </c:extLst>
        </c:ser>
        <c:dLbls>
          <c:showLegendKey val="0"/>
          <c:showVal val="0"/>
          <c:showCatName val="0"/>
          <c:showSerName val="0"/>
          <c:showPercent val="0"/>
          <c:showBubbleSize val="0"/>
        </c:dLbls>
        <c:marker val="1"/>
        <c:smooth val="0"/>
        <c:axId val="243814784"/>
        <c:axId val="243812608"/>
      </c:lineChart>
      <c:catAx>
        <c:axId val="243808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Month</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810688"/>
        <c:crosses val="autoZero"/>
        <c:auto val="1"/>
        <c:lblAlgn val="ctr"/>
        <c:lblOffset val="100"/>
        <c:noMultiLvlLbl val="0"/>
      </c:catAx>
      <c:valAx>
        <c:axId val="24381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Audit Volume</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808512"/>
        <c:crosses val="autoZero"/>
        <c:crossBetween val="between"/>
      </c:valAx>
      <c:valAx>
        <c:axId val="243812608"/>
        <c:scaling>
          <c:orientation val="minMax"/>
          <c:max val="1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Audit time</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814784"/>
        <c:crosses val="max"/>
        <c:crossBetween val="between"/>
      </c:valAx>
      <c:catAx>
        <c:axId val="243814784"/>
        <c:scaling>
          <c:orientation val="minMax"/>
        </c:scaling>
        <c:delete val="1"/>
        <c:axPos val="b"/>
        <c:numFmt formatCode="General" sourceLinked="1"/>
        <c:majorTickMark val="out"/>
        <c:minorTickMark val="none"/>
        <c:tickLblPos val="nextTo"/>
        <c:crossAx val="2438126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a:t>Percentage of plan</a:t>
            </a:r>
            <a:r>
              <a:rPr lang="en-AU" baseline="0" dirty="0"/>
              <a:t>s passed on first audit</a:t>
            </a:r>
            <a:endParaRPr lang="en-AU" dirty="0"/>
          </a:p>
        </c:rich>
      </c:tx>
      <c:overlay val="1"/>
    </c:title>
    <c:autoTitleDeleted val="0"/>
    <c:plotArea>
      <c:layout/>
      <c:barChart>
        <c:barDir val="col"/>
        <c:grouping val="clustered"/>
        <c:varyColors val="0"/>
        <c:ser>
          <c:idx val="0"/>
          <c:order val="0"/>
          <c:tx>
            <c:strRef>
              <c:f>Sheet2!$B$1</c:f>
              <c:strCache>
                <c:ptCount val="1"/>
                <c:pt idx="0">
                  <c:v>2017</c:v>
                </c:pt>
              </c:strCache>
            </c:strRef>
          </c:tx>
          <c:invertIfNegative val="0"/>
          <c:cat>
            <c:strRef>
              <c:f>Sheet2!$A$2:$A$15</c:f>
              <c:strCache>
                <c:ptCount val="14"/>
                <c:pt idx="0">
                  <c:v>Contractor A</c:v>
                </c:pt>
                <c:pt idx="1">
                  <c:v>Contractor B</c:v>
                </c:pt>
                <c:pt idx="2">
                  <c:v>Contractor C</c:v>
                </c:pt>
                <c:pt idx="3">
                  <c:v>Contractor D</c:v>
                </c:pt>
                <c:pt idx="4">
                  <c:v>Contractor E</c:v>
                </c:pt>
                <c:pt idx="5">
                  <c:v>Contractor F</c:v>
                </c:pt>
                <c:pt idx="6">
                  <c:v>Contractor G</c:v>
                </c:pt>
                <c:pt idx="7">
                  <c:v>Contractor H</c:v>
                </c:pt>
                <c:pt idx="8">
                  <c:v>Contractor I</c:v>
                </c:pt>
                <c:pt idx="9">
                  <c:v>Contractor J</c:v>
                </c:pt>
                <c:pt idx="10">
                  <c:v>Contractor K</c:v>
                </c:pt>
                <c:pt idx="11">
                  <c:v>Contractor L</c:v>
                </c:pt>
                <c:pt idx="12">
                  <c:v>Contractor M</c:v>
                </c:pt>
                <c:pt idx="13">
                  <c:v>Contractor N</c:v>
                </c:pt>
              </c:strCache>
            </c:strRef>
          </c:cat>
          <c:val>
            <c:numRef>
              <c:f>Sheet2!$B$2:$B$15</c:f>
              <c:numCache>
                <c:formatCode>0%</c:formatCode>
                <c:ptCount val="14"/>
                <c:pt idx="1">
                  <c:v>0.125</c:v>
                </c:pt>
                <c:pt idx="2">
                  <c:v>0</c:v>
                </c:pt>
                <c:pt idx="3">
                  <c:v>0.33300000000000002</c:v>
                </c:pt>
                <c:pt idx="4">
                  <c:v>0</c:v>
                </c:pt>
                <c:pt idx="6">
                  <c:v>0.17599999999999999</c:v>
                </c:pt>
                <c:pt idx="7">
                  <c:v>0.22900000000000001</c:v>
                </c:pt>
                <c:pt idx="8">
                  <c:v>0</c:v>
                </c:pt>
                <c:pt idx="10">
                  <c:v>0.5</c:v>
                </c:pt>
                <c:pt idx="11">
                  <c:v>0.154</c:v>
                </c:pt>
                <c:pt idx="12">
                  <c:v>0.122</c:v>
                </c:pt>
                <c:pt idx="13">
                  <c:v>0.4</c:v>
                </c:pt>
              </c:numCache>
            </c:numRef>
          </c:val>
          <c:extLst>
            <c:ext xmlns:c16="http://schemas.microsoft.com/office/drawing/2014/chart" uri="{C3380CC4-5D6E-409C-BE32-E72D297353CC}">
              <c16:uniqueId val="{00000000-2875-44BB-88FF-F397E0B5AAA0}"/>
            </c:ext>
          </c:extLst>
        </c:ser>
        <c:ser>
          <c:idx val="1"/>
          <c:order val="1"/>
          <c:tx>
            <c:strRef>
              <c:f>Sheet2!$C$1</c:f>
              <c:strCache>
                <c:ptCount val="1"/>
                <c:pt idx="0">
                  <c:v>2018</c:v>
                </c:pt>
              </c:strCache>
            </c:strRef>
          </c:tx>
          <c:invertIfNegative val="0"/>
          <c:cat>
            <c:strRef>
              <c:f>Sheet2!$A$2:$A$15</c:f>
              <c:strCache>
                <c:ptCount val="14"/>
                <c:pt idx="0">
                  <c:v>Contractor A</c:v>
                </c:pt>
                <c:pt idx="1">
                  <c:v>Contractor B</c:v>
                </c:pt>
                <c:pt idx="2">
                  <c:v>Contractor C</c:v>
                </c:pt>
                <c:pt idx="3">
                  <c:v>Contractor D</c:v>
                </c:pt>
                <c:pt idx="4">
                  <c:v>Contractor E</c:v>
                </c:pt>
                <c:pt idx="5">
                  <c:v>Contractor F</c:v>
                </c:pt>
                <c:pt idx="6">
                  <c:v>Contractor G</c:v>
                </c:pt>
                <c:pt idx="7">
                  <c:v>Contractor H</c:v>
                </c:pt>
                <c:pt idx="8">
                  <c:v>Contractor I</c:v>
                </c:pt>
                <c:pt idx="9">
                  <c:v>Contractor J</c:v>
                </c:pt>
                <c:pt idx="10">
                  <c:v>Contractor K</c:v>
                </c:pt>
                <c:pt idx="11">
                  <c:v>Contractor L</c:v>
                </c:pt>
                <c:pt idx="12">
                  <c:v>Contractor M</c:v>
                </c:pt>
                <c:pt idx="13">
                  <c:v>Contractor N</c:v>
                </c:pt>
              </c:strCache>
            </c:strRef>
          </c:cat>
          <c:val>
            <c:numRef>
              <c:f>Sheet2!$C$2:$C$15</c:f>
              <c:numCache>
                <c:formatCode>0%</c:formatCode>
                <c:ptCount val="14"/>
                <c:pt idx="0">
                  <c:v>0.27300000000000002</c:v>
                </c:pt>
                <c:pt idx="1">
                  <c:v>0.54500000000000004</c:v>
                </c:pt>
                <c:pt idx="2">
                  <c:v>0.29799999999999999</c:v>
                </c:pt>
                <c:pt idx="3">
                  <c:v>0.84299999999999997</c:v>
                </c:pt>
                <c:pt idx="4">
                  <c:v>0.27300000000000002</c:v>
                </c:pt>
                <c:pt idx="5">
                  <c:v>0.53800000000000003</c:v>
                </c:pt>
                <c:pt idx="6">
                  <c:v>0.437</c:v>
                </c:pt>
                <c:pt idx="7">
                  <c:v>0.41199999999999998</c:v>
                </c:pt>
                <c:pt idx="8">
                  <c:v>0.5</c:v>
                </c:pt>
                <c:pt idx="9">
                  <c:v>0.52200000000000002</c:v>
                </c:pt>
                <c:pt idx="10">
                  <c:v>0.2</c:v>
                </c:pt>
                <c:pt idx="11">
                  <c:v>0.4</c:v>
                </c:pt>
                <c:pt idx="12">
                  <c:v>0.50700000000000001</c:v>
                </c:pt>
                <c:pt idx="13">
                  <c:v>0.25</c:v>
                </c:pt>
              </c:numCache>
            </c:numRef>
          </c:val>
          <c:extLst>
            <c:ext xmlns:c16="http://schemas.microsoft.com/office/drawing/2014/chart" uri="{C3380CC4-5D6E-409C-BE32-E72D297353CC}">
              <c16:uniqueId val="{00000001-2875-44BB-88FF-F397E0B5AAA0}"/>
            </c:ext>
          </c:extLst>
        </c:ser>
        <c:ser>
          <c:idx val="2"/>
          <c:order val="2"/>
          <c:tx>
            <c:strRef>
              <c:f>Sheet2!$D$1</c:f>
              <c:strCache>
                <c:ptCount val="1"/>
                <c:pt idx="0">
                  <c:v>2019</c:v>
                </c:pt>
              </c:strCache>
            </c:strRef>
          </c:tx>
          <c:invertIfNegative val="0"/>
          <c:cat>
            <c:strRef>
              <c:f>Sheet2!$A$2:$A$15</c:f>
              <c:strCache>
                <c:ptCount val="14"/>
                <c:pt idx="0">
                  <c:v>Contractor A</c:v>
                </c:pt>
                <c:pt idx="1">
                  <c:v>Contractor B</c:v>
                </c:pt>
                <c:pt idx="2">
                  <c:v>Contractor C</c:v>
                </c:pt>
                <c:pt idx="3">
                  <c:v>Contractor D</c:v>
                </c:pt>
                <c:pt idx="4">
                  <c:v>Contractor E</c:v>
                </c:pt>
                <c:pt idx="5">
                  <c:v>Contractor F</c:v>
                </c:pt>
                <c:pt idx="6">
                  <c:v>Contractor G</c:v>
                </c:pt>
                <c:pt idx="7">
                  <c:v>Contractor H</c:v>
                </c:pt>
                <c:pt idx="8">
                  <c:v>Contractor I</c:v>
                </c:pt>
                <c:pt idx="9">
                  <c:v>Contractor J</c:v>
                </c:pt>
                <c:pt idx="10">
                  <c:v>Contractor K</c:v>
                </c:pt>
                <c:pt idx="11">
                  <c:v>Contractor L</c:v>
                </c:pt>
                <c:pt idx="12">
                  <c:v>Contractor M</c:v>
                </c:pt>
                <c:pt idx="13">
                  <c:v>Contractor N</c:v>
                </c:pt>
              </c:strCache>
            </c:strRef>
          </c:cat>
          <c:val>
            <c:numRef>
              <c:f>Sheet2!$D$2:$D$15</c:f>
              <c:numCache>
                <c:formatCode>0%</c:formatCode>
                <c:ptCount val="14"/>
                <c:pt idx="0">
                  <c:v>0.33300000000000002</c:v>
                </c:pt>
                <c:pt idx="1">
                  <c:v>0.57099999999999995</c:v>
                </c:pt>
                <c:pt idx="2">
                  <c:v>0.33300000000000002</c:v>
                </c:pt>
                <c:pt idx="3">
                  <c:v>1</c:v>
                </c:pt>
                <c:pt idx="4">
                  <c:v>0.222</c:v>
                </c:pt>
                <c:pt idx="5">
                  <c:v>0.8</c:v>
                </c:pt>
                <c:pt idx="6">
                  <c:v>0.49099999999999999</c:v>
                </c:pt>
                <c:pt idx="7">
                  <c:v>0.34</c:v>
                </c:pt>
                <c:pt idx="8">
                  <c:v>0.5</c:v>
                </c:pt>
                <c:pt idx="9">
                  <c:v>0.4</c:v>
                </c:pt>
                <c:pt idx="10">
                  <c:v>0.53800000000000003</c:v>
                </c:pt>
                <c:pt idx="11">
                  <c:v>0.66700000000000004</c:v>
                </c:pt>
                <c:pt idx="12">
                  <c:v>0.58799999999999997</c:v>
                </c:pt>
                <c:pt idx="13">
                  <c:v>0</c:v>
                </c:pt>
              </c:numCache>
            </c:numRef>
          </c:val>
          <c:extLst>
            <c:ext xmlns:c16="http://schemas.microsoft.com/office/drawing/2014/chart" uri="{C3380CC4-5D6E-409C-BE32-E72D297353CC}">
              <c16:uniqueId val="{00000002-2875-44BB-88FF-F397E0B5AAA0}"/>
            </c:ext>
          </c:extLst>
        </c:ser>
        <c:dLbls>
          <c:showLegendKey val="0"/>
          <c:showVal val="0"/>
          <c:showCatName val="0"/>
          <c:showSerName val="0"/>
          <c:showPercent val="0"/>
          <c:showBubbleSize val="0"/>
        </c:dLbls>
        <c:gapWidth val="150"/>
        <c:axId val="263260416"/>
        <c:axId val="263266304"/>
      </c:barChart>
      <c:catAx>
        <c:axId val="263260416"/>
        <c:scaling>
          <c:orientation val="minMax"/>
        </c:scaling>
        <c:delete val="0"/>
        <c:axPos val="b"/>
        <c:numFmt formatCode="General" sourceLinked="0"/>
        <c:majorTickMark val="out"/>
        <c:minorTickMark val="none"/>
        <c:tickLblPos val="nextTo"/>
        <c:crossAx val="263266304"/>
        <c:crosses val="autoZero"/>
        <c:auto val="1"/>
        <c:lblAlgn val="ctr"/>
        <c:lblOffset val="100"/>
        <c:noMultiLvlLbl val="0"/>
      </c:catAx>
      <c:valAx>
        <c:axId val="263266304"/>
        <c:scaling>
          <c:orientation val="minMax"/>
        </c:scaling>
        <c:delete val="0"/>
        <c:axPos val="l"/>
        <c:majorGridlines/>
        <c:numFmt formatCode="0%" sourceLinked="1"/>
        <c:majorTickMark val="out"/>
        <c:minorTickMark val="none"/>
        <c:tickLblPos val="nextTo"/>
        <c:crossAx val="26326041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2017</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Drafting</c:v>
                </c:pt>
                <c:pt idx="1">
                  <c:v>Connection Diagrams</c:v>
                </c:pt>
                <c:pt idx="2">
                  <c:v>Trench Sections</c:v>
                </c:pt>
                <c:pt idx="3">
                  <c:v>Cable Schedule</c:v>
                </c:pt>
                <c:pt idx="4">
                  <c:v>P/L Authorisation</c:v>
                </c:pt>
              </c:strCache>
            </c:strRef>
          </c:cat>
          <c:val>
            <c:numRef>
              <c:f>Sheet1!$B$2:$B$6</c:f>
              <c:numCache>
                <c:formatCode>General</c:formatCode>
                <c:ptCount val="5"/>
                <c:pt idx="0">
                  <c:v>116</c:v>
                </c:pt>
                <c:pt idx="1">
                  <c:v>107</c:v>
                </c:pt>
                <c:pt idx="2">
                  <c:v>67</c:v>
                </c:pt>
                <c:pt idx="3">
                  <c:v>43</c:v>
                </c:pt>
                <c:pt idx="4">
                  <c:v>30</c:v>
                </c:pt>
              </c:numCache>
            </c:numRef>
          </c:val>
          <c:extLst>
            <c:ext xmlns:c16="http://schemas.microsoft.com/office/drawing/2014/chart" uri="{C3380CC4-5D6E-409C-BE32-E72D297353CC}">
              <c16:uniqueId val="{00000000-039B-4AA9-9C69-87D3E6759CE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2018</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Sheet1!$H$2:$H$6</c:f>
              <c:strCache>
                <c:ptCount val="5"/>
                <c:pt idx="0">
                  <c:v>Connection Diagrams</c:v>
                </c:pt>
                <c:pt idx="1">
                  <c:v>Trench Sections</c:v>
                </c:pt>
                <c:pt idx="2">
                  <c:v>Drafting</c:v>
                </c:pt>
                <c:pt idx="3">
                  <c:v>P/L Location &amp; Clearance</c:v>
                </c:pt>
                <c:pt idx="4">
                  <c:v>Tie in Notes</c:v>
                </c:pt>
              </c:strCache>
            </c:strRef>
          </c:cat>
          <c:val>
            <c:numRef>
              <c:f>Sheet1!$I$2:$I$6</c:f>
              <c:numCache>
                <c:formatCode>General</c:formatCode>
                <c:ptCount val="5"/>
                <c:pt idx="0">
                  <c:v>280</c:v>
                </c:pt>
                <c:pt idx="1">
                  <c:v>252</c:v>
                </c:pt>
                <c:pt idx="2">
                  <c:v>174</c:v>
                </c:pt>
                <c:pt idx="3">
                  <c:v>147</c:v>
                </c:pt>
                <c:pt idx="4">
                  <c:v>145</c:v>
                </c:pt>
              </c:numCache>
            </c:numRef>
          </c:val>
          <c:extLst>
            <c:ext xmlns:c16="http://schemas.microsoft.com/office/drawing/2014/chart" uri="{C3380CC4-5D6E-409C-BE32-E72D297353CC}">
              <c16:uniqueId val="{00000000-2547-4213-9E9F-C15FF4271CF9}"/>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2019</a:t>
            </a: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Sheet1!$O$2:$O$6</c:f>
              <c:strCache>
                <c:ptCount val="5"/>
                <c:pt idx="0">
                  <c:v>Connection Diagrams</c:v>
                </c:pt>
                <c:pt idx="1">
                  <c:v>Trench Sections</c:v>
                </c:pt>
                <c:pt idx="2">
                  <c:v>Drafting</c:v>
                </c:pt>
                <c:pt idx="3">
                  <c:v>Cable Schedule</c:v>
                </c:pt>
                <c:pt idx="4">
                  <c:v>Enviroment (Trees)</c:v>
                </c:pt>
              </c:strCache>
            </c:strRef>
          </c:cat>
          <c:val>
            <c:numRef>
              <c:f>Sheet1!$P$2:$P$6</c:f>
              <c:numCache>
                <c:formatCode>General</c:formatCode>
                <c:ptCount val="5"/>
                <c:pt idx="0">
                  <c:v>152</c:v>
                </c:pt>
                <c:pt idx="1">
                  <c:v>127</c:v>
                </c:pt>
                <c:pt idx="2">
                  <c:v>83</c:v>
                </c:pt>
                <c:pt idx="3">
                  <c:v>50</c:v>
                </c:pt>
                <c:pt idx="4">
                  <c:v>49</c:v>
                </c:pt>
              </c:numCache>
            </c:numRef>
          </c:val>
          <c:extLst>
            <c:ext xmlns:c16="http://schemas.microsoft.com/office/drawing/2014/chart" uri="{C3380CC4-5D6E-409C-BE32-E72D297353CC}">
              <c16:uniqueId val="{00000000-C930-4195-AD16-B6DD42A7B91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0.13334</cdr:x>
      <cdr:y>0.16715</cdr:y>
    </cdr:from>
    <cdr:to>
      <cdr:x>0.86244</cdr:x>
      <cdr:y>0.16715</cdr:y>
    </cdr:to>
    <cdr:cxnSp macro="">
      <cdr:nvCxnSpPr>
        <cdr:cNvPr id="3" name="Straight Connector 2">
          <a:extLst xmlns:a="http://schemas.openxmlformats.org/drawingml/2006/main">
            <a:ext uri="{FF2B5EF4-FFF2-40B4-BE49-F238E27FC236}">
              <a16:creationId xmlns:a16="http://schemas.microsoft.com/office/drawing/2014/main" id="{D30FC34A-311A-4D35-B290-F80A643FEA39}"/>
            </a:ext>
          </a:extLst>
        </cdr:cNvPr>
        <cdr:cNvCxnSpPr/>
      </cdr:nvCxnSpPr>
      <cdr:spPr>
        <a:xfrm xmlns:a="http://schemas.openxmlformats.org/drawingml/2006/main">
          <a:off x="701071" y="458530"/>
          <a:ext cx="3833446" cy="0"/>
        </a:xfrm>
        <a:prstGeom xmlns:a="http://schemas.openxmlformats.org/drawingml/2006/main" prst="line">
          <a:avLst/>
        </a:prstGeom>
        <a:ln xmlns:a="http://schemas.openxmlformats.org/drawingml/2006/main" w="19050">
          <a:solidFill>
            <a:schemeClr val="accent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0.12872</cdr:x>
      <cdr:y>0.29785</cdr:y>
    </cdr:from>
    <cdr:to>
      <cdr:x>0.85781</cdr:x>
      <cdr:y>0.29785</cdr:y>
    </cdr:to>
    <cdr:cxnSp macro="">
      <cdr:nvCxnSpPr>
        <cdr:cNvPr id="4" name="Straight Connector 3">
          <a:extLst xmlns:a="http://schemas.openxmlformats.org/drawingml/2006/main">
            <a:ext uri="{FF2B5EF4-FFF2-40B4-BE49-F238E27FC236}">
              <a16:creationId xmlns:a16="http://schemas.microsoft.com/office/drawing/2014/main" id="{6D6188F5-8900-4FA5-8E33-D7EB06F40828}"/>
            </a:ext>
          </a:extLst>
        </cdr:cNvPr>
        <cdr:cNvCxnSpPr/>
      </cdr:nvCxnSpPr>
      <cdr:spPr>
        <a:xfrm xmlns:a="http://schemas.openxmlformats.org/drawingml/2006/main">
          <a:off x="676758" y="817061"/>
          <a:ext cx="3833446" cy="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0.10826</cdr:x>
      <cdr:y>0.1066</cdr:y>
    </cdr:from>
    <cdr:to>
      <cdr:x>0.3708</cdr:x>
      <cdr:y>0.14826</cdr:y>
    </cdr:to>
    <cdr:sp macro="" textlink="">
      <cdr:nvSpPr>
        <cdr:cNvPr id="6" name="TextBox 5">
          <a:extLst xmlns:a="http://schemas.openxmlformats.org/drawingml/2006/main">
            <a:ext uri="{FF2B5EF4-FFF2-40B4-BE49-F238E27FC236}">
              <a16:creationId xmlns:a16="http://schemas.microsoft.com/office/drawing/2014/main" id="{B7248E69-90A6-4CE5-ADF8-3CAD1CE75C66}"/>
            </a:ext>
          </a:extLst>
        </cdr:cNvPr>
        <cdr:cNvSpPr txBox="1"/>
      </cdr:nvSpPr>
      <cdr:spPr>
        <a:xfrm xmlns:a="http://schemas.openxmlformats.org/drawingml/2006/main">
          <a:off x="569186" y="292412"/>
          <a:ext cx="1380393" cy="114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600" dirty="0"/>
            <a:t>Re-audit target = 10 business days</a:t>
          </a:r>
        </a:p>
      </cdr:txBody>
    </cdr:sp>
  </cdr:relSizeAnchor>
  <cdr:relSizeAnchor xmlns:cdr="http://schemas.openxmlformats.org/drawingml/2006/chartDrawing">
    <cdr:from>
      <cdr:x>0.11792</cdr:x>
      <cdr:y>0.23409</cdr:y>
    </cdr:from>
    <cdr:to>
      <cdr:x>0.38046</cdr:x>
      <cdr:y>0.27575</cdr:y>
    </cdr:to>
    <cdr:sp macro="" textlink="">
      <cdr:nvSpPr>
        <cdr:cNvPr id="7" name="TextBox 1">
          <a:extLst xmlns:a="http://schemas.openxmlformats.org/drawingml/2006/main">
            <a:ext uri="{FF2B5EF4-FFF2-40B4-BE49-F238E27FC236}">
              <a16:creationId xmlns:a16="http://schemas.microsoft.com/office/drawing/2014/main" id="{2FCBE649-7839-45A1-961A-3AA08A13513A}"/>
            </a:ext>
          </a:extLst>
        </cdr:cNvPr>
        <cdr:cNvSpPr txBox="1"/>
      </cdr:nvSpPr>
      <cdr:spPr>
        <a:xfrm xmlns:a="http://schemas.openxmlformats.org/drawingml/2006/main">
          <a:off x="619986" y="642150"/>
          <a:ext cx="1380393" cy="114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600" dirty="0"/>
            <a:t>Audit target = 10 business days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492A64-343C-4540-9A8E-5D753D6C9A56}"/>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9D4B5B5-5C09-48C9-B3EE-2B7C7C80978C}"/>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F3DD20B-A122-4CDD-B983-8955C5197659}" type="datetimeFigureOut">
              <a:rPr lang="en-AU" smtClean="0"/>
              <a:t>5/09/2019</a:t>
            </a:fld>
            <a:endParaRPr lang="en-AU"/>
          </a:p>
        </p:txBody>
      </p:sp>
      <p:sp>
        <p:nvSpPr>
          <p:cNvPr id="4" name="Footer Placeholder 3">
            <a:extLst>
              <a:ext uri="{FF2B5EF4-FFF2-40B4-BE49-F238E27FC236}">
                <a16:creationId xmlns:a16="http://schemas.microsoft.com/office/drawing/2014/main" id="{B1E2F6FF-9720-4CAA-B4AF-640D783EAB50}"/>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BC9029A-4CAE-4E6C-82DC-A06CD2743DF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BAC6A4B-1746-4E96-A588-C799601B4365}" type="slidenum">
              <a:rPr lang="en-AU" smtClean="0"/>
              <a:t>‹#›</a:t>
            </a:fld>
            <a:endParaRPr lang="en-AU"/>
          </a:p>
        </p:txBody>
      </p:sp>
    </p:spTree>
    <p:extLst>
      <p:ext uri="{BB962C8B-B14F-4D97-AF65-F5344CB8AC3E}">
        <p14:creationId xmlns:p14="http://schemas.microsoft.com/office/powerpoint/2010/main" val="1266710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F0CE23A-2645-491A-9B2F-FC0BBC8CA94F}" type="datetimeFigureOut">
              <a:rPr lang="en-GB" smtClean="0"/>
              <a:t>05/09/2019</a:t>
            </a:fld>
            <a:endParaRPr lang="en-GB"/>
          </a:p>
        </p:txBody>
      </p:sp>
      <p:sp>
        <p:nvSpPr>
          <p:cNvPr id="4" name="Slide Image Placeholder 3"/>
          <p:cNvSpPr>
            <a:spLocks noGrp="1" noRot="1" noChangeAspect="1"/>
          </p:cNvSpPr>
          <p:nvPr>
            <p:ph type="sldImg" idx="2"/>
          </p:nvPr>
        </p:nvSpPr>
        <p:spPr>
          <a:xfrm>
            <a:off x="1030288" y="1241425"/>
            <a:ext cx="47386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1F2773D-1AB3-45D7-B4ED-BB9BA76FFCAC}" type="slidenum">
              <a:rPr lang="en-GB" smtClean="0"/>
              <a:t>‹#›</a:t>
            </a:fld>
            <a:endParaRPr lang="en-GB"/>
          </a:p>
        </p:txBody>
      </p:sp>
    </p:spTree>
    <p:extLst>
      <p:ext uri="{BB962C8B-B14F-4D97-AF65-F5344CB8AC3E}">
        <p14:creationId xmlns:p14="http://schemas.microsoft.com/office/powerpoint/2010/main" val="170491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attendees from across industry here today:</a:t>
            </a:r>
          </a:p>
          <a:p>
            <a:pPr marL="171450" indent="-171450">
              <a:buFont typeface="Arial" panose="020B0604020202020204" pitchFamily="34" charset="0"/>
              <a:buChar char="•"/>
            </a:pPr>
            <a:r>
              <a:rPr lang="en-AU" dirty="0"/>
              <a:t>Developers</a:t>
            </a:r>
          </a:p>
          <a:p>
            <a:pPr marL="171450" indent="-171450">
              <a:buFont typeface="Arial" panose="020B0604020202020204" pitchFamily="34" charset="0"/>
              <a:buChar char="•"/>
            </a:pPr>
            <a:r>
              <a:rPr lang="en-AU" dirty="0"/>
              <a:t>Project Managers</a:t>
            </a:r>
          </a:p>
          <a:p>
            <a:pPr marL="171450" indent="-171450">
              <a:buFont typeface="Arial" panose="020B0604020202020204" pitchFamily="34" charset="0"/>
              <a:buChar char="•"/>
            </a:pPr>
            <a:r>
              <a:rPr lang="en-AU" dirty="0"/>
              <a:t>Designers</a:t>
            </a:r>
          </a:p>
          <a:p>
            <a:pPr marL="171450" indent="-171450">
              <a:buFont typeface="Arial" panose="020B0604020202020204" pitchFamily="34" charset="0"/>
              <a:buChar char="•"/>
            </a:pPr>
            <a:r>
              <a:rPr lang="en-AU" dirty="0"/>
              <a:t>Electrical contractors</a:t>
            </a:r>
          </a:p>
          <a:p>
            <a:pPr marL="171450" indent="-171450">
              <a:buFont typeface="Arial" panose="020B0604020202020204" pitchFamily="34" charset="0"/>
              <a:buChar char="•"/>
            </a:pPr>
            <a:r>
              <a:rPr lang="en-AU" dirty="0"/>
              <a:t>Civil contractors</a:t>
            </a:r>
          </a:p>
          <a:p>
            <a:pPr marL="171450" indent="-171450">
              <a:buFont typeface="Arial" panose="020B0604020202020204" pitchFamily="34" charset="0"/>
              <a:buChar char="•"/>
            </a:pPr>
            <a:r>
              <a:rPr lang="en-AU" dirty="0"/>
              <a:t>Auditors</a:t>
            </a:r>
          </a:p>
          <a:p>
            <a:pPr marL="171450" indent="-171450">
              <a:buFont typeface="Arial" panose="020B0604020202020204" pitchFamily="34" charset="0"/>
              <a:buChar char="•"/>
            </a:pPr>
            <a:r>
              <a:rPr lang="en-AU" dirty="0"/>
              <a:t>Industry bodies including:</a:t>
            </a:r>
          </a:p>
          <a:p>
            <a:pPr marL="628650" lvl="1" indent="-171450">
              <a:buFont typeface="Arial" panose="020B0604020202020204" pitchFamily="34" charset="0"/>
              <a:buChar char="•"/>
            </a:pPr>
            <a:r>
              <a:rPr lang="en-AU" dirty="0"/>
              <a:t>CCF</a:t>
            </a:r>
          </a:p>
          <a:p>
            <a:pPr marL="628650" lvl="1" indent="-171450">
              <a:buFont typeface="Arial" panose="020B0604020202020204" pitchFamily="34" charset="0"/>
              <a:buChar char="•"/>
            </a:pPr>
            <a:r>
              <a:rPr lang="en-AU" dirty="0"/>
              <a:t>UDIA</a:t>
            </a:r>
          </a:p>
          <a:p>
            <a:pPr marL="628650" lvl="1" indent="-171450">
              <a:buFont typeface="Arial" panose="020B0604020202020204" pitchFamily="34" charset="0"/>
              <a:buChar char="•"/>
            </a:pPr>
            <a:r>
              <a:rPr lang="en-AU" dirty="0"/>
              <a:t>ALDE</a:t>
            </a:r>
          </a:p>
          <a:p>
            <a:pPr marL="628650" lvl="1" indent="-171450">
              <a:buFont typeface="Arial" panose="020B0604020202020204" pitchFamily="34" charset="0"/>
              <a:buChar char="•"/>
            </a:pPr>
            <a:r>
              <a:rPr lang="en-AU" dirty="0"/>
              <a:t>ESC</a:t>
            </a:r>
          </a:p>
          <a:p>
            <a:pPr marL="171450" lvl="0" indent="-171450">
              <a:buFont typeface="Arial" panose="020B0604020202020204" pitchFamily="34" charset="0"/>
              <a:buChar char="•"/>
            </a:pPr>
            <a:r>
              <a:rPr lang="en-AU" dirty="0"/>
              <a:t>From the </a:t>
            </a:r>
            <a:r>
              <a:rPr lang="en-AU" dirty="0" err="1"/>
              <a:t>Powercor</a:t>
            </a:r>
            <a:r>
              <a:rPr lang="en-AU" dirty="0"/>
              <a:t> team we have a number of representatives here – I’ll get the team to quickly introduce themselves…</a:t>
            </a:r>
          </a:p>
          <a:p>
            <a:endParaRPr lang="en-AU" dirty="0"/>
          </a:p>
        </p:txBody>
      </p:sp>
      <p:sp>
        <p:nvSpPr>
          <p:cNvPr id="4" name="Slide Number Placeholder 3"/>
          <p:cNvSpPr>
            <a:spLocks noGrp="1"/>
          </p:cNvSpPr>
          <p:nvPr>
            <p:ph type="sldNum" sz="quarter" idx="10"/>
          </p:nvPr>
        </p:nvSpPr>
        <p:spPr/>
        <p:txBody>
          <a:bodyPr/>
          <a:lstStyle/>
          <a:p>
            <a:fld id="{F1F2773D-1AB3-45D7-B4ED-BB9BA76FFCAC}" type="slidenum">
              <a:rPr lang="en-GB" smtClean="0"/>
              <a:t>2</a:t>
            </a:fld>
            <a:endParaRPr lang="en-GB"/>
          </a:p>
        </p:txBody>
      </p:sp>
    </p:spTree>
    <p:extLst>
      <p:ext uri="{BB962C8B-B14F-4D97-AF65-F5344CB8AC3E}">
        <p14:creationId xmlns:p14="http://schemas.microsoft.com/office/powerpoint/2010/main" val="295629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GB" smtClean="0"/>
              <a:t>24</a:t>
            </a:fld>
            <a:endParaRPr lang="en-GB"/>
          </a:p>
        </p:txBody>
      </p:sp>
    </p:spTree>
    <p:extLst>
      <p:ext uri="{BB962C8B-B14F-4D97-AF65-F5344CB8AC3E}">
        <p14:creationId xmlns:p14="http://schemas.microsoft.com/office/powerpoint/2010/main" val="425158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GB" smtClean="0"/>
              <a:t>25</a:t>
            </a:fld>
            <a:endParaRPr lang="en-GB"/>
          </a:p>
        </p:txBody>
      </p:sp>
    </p:spTree>
    <p:extLst>
      <p:ext uri="{BB962C8B-B14F-4D97-AF65-F5344CB8AC3E}">
        <p14:creationId xmlns:p14="http://schemas.microsoft.com/office/powerpoint/2010/main" val="278381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GB" smtClean="0"/>
              <a:t>26</a:t>
            </a:fld>
            <a:endParaRPr lang="en-GB"/>
          </a:p>
        </p:txBody>
      </p:sp>
    </p:spTree>
    <p:extLst>
      <p:ext uri="{BB962C8B-B14F-4D97-AF65-F5344CB8AC3E}">
        <p14:creationId xmlns:p14="http://schemas.microsoft.com/office/powerpoint/2010/main" val="370446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GB" smtClean="0"/>
              <a:t>27</a:t>
            </a:fld>
            <a:endParaRPr lang="en-GB"/>
          </a:p>
        </p:txBody>
      </p:sp>
    </p:spTree>
    <p:extLst>
      <p:ext uri="{BB962C8B-B14F-4D97-AF65-F5344CB8AC3E}">
        <p14:creationId xmlns:p14="http://schemas.microsoft.com/office/powerpoint/2010/main" val="53443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B1C575A-FA3C-4170-BDE2-E20A38399392}" type="slidenum">
              <a:rPr lang="en-US" smtClean="0"/>
              <a:pPr/>
              <a:t>30</a:t>
            </a:fld>
            <a:endParaRPr lang="en-US" dirty="0"/>
          </a:p>
        </p:txBody>
      </p:sp>
    </p:spTree>
    <p:extLst>
      <p:ext uri="{BB962C8B-B14F-4D97-AF65-F5344CB8AC3E}">
        <p14:creationId xmlns:p14="http://schemas.microsoft.com/office/powerpoint/2010/main" val="393110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B1C575A-FA3C-4170-BDE2-E20A38399392}" type="slidenum">
              <a:rPr lang="en-US" smtClean="0"/>
              <a:pPr/>
              <a:t>31</a:t>
            </a:fld>
            <a:endParaRPr lang="en-US" dirty="0"/>
          </a:p>
        </p:txBody>
      </p:sp>
    </p:spTree>
    <p:extLst>
      <p:ext uri="{BB962C8B-B14F-4D97-AF65-F5344CB8AC3E}">
        <p14:creationId xmlns:p14="http://schemas.microsoft.com/office/powerpoint/2010/main" val="136706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D09EE2C-25B8-4A72-8982-754CDD3F07B4}"/>
              </a:ext>
            </a:extLst>
          </p:cNvPr>
          <p:cNvSpPr/>
          <p:nvPr userDrawn="1"/>
        </p:nvSpPr>
        <p:spPr>
          <a:xfrm>
            <a:off x="0" y="0"/>
            <a:ext cx="10691813" cy="7559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C33B8FD6-00F8-4995-9792-2316A87F7C70}"/>
              </a:ext>
            </a:extLst>
          </p:cNvPr>
          <p:cNvSpPr/>
          <p:nvPr userDrawn="1"/>
        </p:nvSpPr>
        <p:spPr>
          <a:xfrm>
            <a:off x="571501" y="520090"/>
            <a:ext cx="9530442" cy="5080610"/>
          </a:xfrm>
          <a:prstGeom prst="rect">
            <a:avLst/>
          </a:prstGeom>
          <a:solidFill>
            <a:srgbClr val="73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B13F7700-047F-4FBA-AE9D-AAA15211AF6C}"/>
              </a:ext>
            </a:extLst>
          </p:cNvPr>
          <p:cNvSpPr/>
          <p:nvPr userDrawn="1"/>
        </p:nvSpPr>
        <p:spPr>
          <a:xfrm>
            <a:off x="7665560" y="6460477"/>
            <a:ext cx="2304288" cy="1099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59BBAA4-B426-4200-BAE5-7E5670F6FA69}"/>
              </a:ext>
            </a:extLst>
          </p:cNvPr>
          <p:cNvSpPr>
            <a:spLocks noGrp="1"/>
          </p:cNvSpPr>
          <p:nvPr>
            <p:ph type="ctrTitle" hasCustomPrompt="1"/>
          </p:nvPr>
        </p:nvSpPr>
        <p:spPr>
          <a:xfrm>
            <a:off x="950259" y="1734671"/>
            <a:ext cx="5961528" cy="2600575"/>
          </a:xfrm>
        </p:spPr>
        <p:txBody>
          <a:bodyPr anchor="b">
            <a:noAutofit/>
          </a:bodyPr>
          <a:lstStyle>
            <a:lvl1pPr algn="l">
              <a:lnSpc>
                <a:spcPct val="80000"/>
              </a:lnSpc>
              <a:defRPr sz="6000" b="0" spc="0" baseline="0">
                <a:solidFill>
                  <a:schemeClr val="bg1"/>
                </a:solidFill>
                <a:latin typeface="Century Gothic" charset="0"/>
                <a:ea typeface="Century Gothic" charset="0"/>
                <a:cs typeface="Century Gothic" charset="0"/>
              </a:defRPr>
            </a:lvl1pPr>
          </a:lstStyle>
          <a:p>
            <a:r>
              <a:rPr lang="en-US" dirty="0"/>
              <a:t>Presentation</a:t>
            </a:r>
            <a:br>
              <a:rPr lang="en-US" dirty="0"/>
            </a:br>
            <a:r>
              <a:rPr lang="en-US" dirty="0"/>
              <a:t>Heading Area</a:t>
            </a:r>
            <a:endParaRPr lang="en-GB" dirty="0"/>
          </a:p>
        </p:txBody>
      </p:sp>
      <p:sp>
        <p:nvSpPr>
          <p:cNvPr id="7" name="Date Placeholder 6">
            <a:extLst>
              <a:ext uri="{FF2B5EF4-FFF2-40B4-BE49-F238E27FC236}">
                <a16:creationId xmlns:a16="http://schemas.microsoft.com/office/drawing/2014/main" id="{25FC0D39-48D3-467C-B3CB-2ACA7468364D}"/>
              </a:ext>
            </a:extLst>
          </p:cNvPr>
          <p:cNvSpPr>
            <a:spLocks noGrp="1"/>
          </p:cNvSpPr>
          <p:nvPr>
            <p:ph type="dt" sz="half" idx="10"/>
          </p:nvPr>
        </p:nvSpPr>
        <p:spPr>
          <a:xfrm>
            <a:off x="932331" y="4764497"/>
            <a:ext cx="5961528" cy="377329"/>
          </a:xfrm>
        </p:spPr>
        <p:txBody>
          <a:bodyPr/>
          <a:lstStyle>
            <a:lvl1pPr>
              <a:defRPr sz="1403">
                <a:solidFill>
                  <a:schemeClr val="bg1"/>
                </a:solidFill>
              </a:defRPr>
            </a:lvl1pPr>
          </a:lstStyle>
          <a:p>
            <a:r>
              <a:rPr lang="en-US" sz="1700"/>
              <a:t>5/09/2019</a:t>
            </a:r>
            <a:endParaRPr lang="en-GB" sz="1700" dirty="0"/>
          </a:p>
        </p:txBody>
      </p:sp>
      <p:grpSp>
        <p:nvGrpSpPr>
          <p:cNvPr id="3" name="Group 2">
            <a:extLst>
              <a:ext uri="{FF2B5EF4-FFF2-40B4-BE49-F238E27FC236}">
                <a16:creationId xmlns:a16="http://schemas.microsoft.com/office/drawing/2014/main" id="{FC1AEAF9-71B5-4482-B58B-97CE966591D9}"/>
              </a:ext>
            </a:extLst>
          </p:cNvPr>
          <p:cNvGrpSpPr/>
          <p:nvPr userDrawn="1"/>
        </p:nvGrpSpPr>
        <p:grpSpPr>
          <a:xfrm>
            <a:off x="8020683" y="6695334"/>
            <a:ext cx="1608929" cy="596072"/>
            <a:chOff x="8659287" y="6753345"/>
            <a:chExt cx="1389987" cy="514959"/>
          </a:xfrm>
        </p:grpSpPr>
        <p:grpSp>
          <p:nvGrpSpPr>
            <p:cNvPr id="10" name="Group 9">
              <a:extLst>
                <a:ext uri="{FF2B5EF4-FFF2-40B4-BE49-F238E27FC236}">
                  <a16:creationId xmlns:a16="http://schemas.microsoft.com/office/drawing/2014/main" id="{3C50909A-7B2D-4B75-8A85-FB9104E3BCE5}"/>
                </a:ext>
              </a:extLst>
            </p:cNvPr>
            <p:cNvGrpSpPr/>
            <p:nvPr userDrawn="1"/>
          </p:nvGrpSpPr>
          <p:grpSpPr>
            <a:xfrm>
              <a:off x="9535807" y="6753345"/>
              <a:ext cx="513467" cy="514959"/>
              <a:chOff x="11049000" y="5875338"/>
              <a:chExt cx="546100" cy="547687"/>
            </a:xfrm>
          </p:grpSpPr>
          <p:sp>
            <p:nvSpPr>
              <p:cNvPr id="11" name="Freeform 37">
                <a:extLst>
                  <a:ext uri="{FF2B5EF4-FFF2-40B4-BE49-F238E27FC236}">
                    <a16:creationId xmlns:a16="http://schemas.microsoft.com/office/drawing/2014/main" id="{2390A321-2408-4B73-BBB6-B45F2E3BAD7F}"/>
                  </a:ext>
                </a:extLst>
              </p:cNvPr>
              <p:cNvSpPr>
                <a:spLocks/>
              </p:cNvSpPr>
              <p:nvPr userDrawn="1"/>
            </p:nvSpPr>
            <p:spPr bwMode="auto">
              <a:xfrm>
                <a:off x="11049000" y="5875338"/>
                <a:ext cx="546100" cy="547687"/>
              </a:xfrm>
              <a:custGeom>
                <a:avLst/>
                <a:gdLst>
                  <a:gd name="T0" fmla="*/ 236 w 344"/>
                  <a:gd name="T1" fmla="*/ 0 h 345"/>
                  <a:gd name="T2" fmla="*/ 0 w 344"/>
                  <a:gd name="T3" fmla="*/ 1 h 345"/>
                  <a:gd name="T4" fmla="*/ 1 w 344"/>
                  <a:gd name="T5" fmla="*/ 345 h 345"/>
                  <a:gd name="T6" fmla="*/ 226 w 344"/>
                  <a:gd name="T7" fmla="*/ 345 h 345"/>
                  <a:gd name="T8" fmla="*/ 344 w 344"/>
                  <a:gd name="T9" fmla="*/ 345 h 345"/>
                  <a:gd name="T10" fmla="*/ 344 w 344"/>
                  <a:gd name="T11" fmla="*/ 0 h 345"/>
                  <a:gd name="T12" fmla="*/ 236 w 344"/>
                  <a:gd name="T13" fmla="*/ 0 h 345"/>
                </a:gdLst>
                <a:ahLst/>
                <a:cxnLst>
                  <a:cxn ang="0">
                    <a:pos x="T0" y="T1"/>
                  </a:cxn>
                  <a:cxn ang="0">
                    <a:pos x="T2" y="T3"/>
                  </a:cxn>
                  <a:cxn ang="0">
                    <a:pos x="T4" y="T5"/>
                  </a:cxn>
                  <a:cxn ang="0">
                    <a:pos x="T6" y="T7"/>
                  </a:cxn>
                  <a:cxn ang="0">
                    <a:pos x="T8" y="T9"/>
                  </a:cxn>
                  <a:cxn ang="0">
                    <a:pos x="T10" y="T11"/>
                  </a:cxn>
                  <a:cxn ang="0">
                    <a:pos x="T12" y="T13"/>
                  </a:cxn>
                </a:cxnLst>
                <a:rect l="0" t="0" r="r" b="b"/>
                <a:pathLst>
                  <a:path w="344" h="345">
                    <a:moveTo>
                      <a:pt x="236" y="0"/>
                    </a:moveTo>
                    <a:lnTo>
                      <a:pt x="0" y="1"/>
                    </a:lnTo>
                    <a:lnTo>
                      <a:pt x="1" y="345"/>
                    </a:lnTo>
                    <a:lnTo>
                      <a:pt x="226" y="345"/>
                    </a:lnTo>
                    <a:lnTo>
                      <a:pt x="344" y="345"/>
                    </a:lnTo>
                    <a:lnTo>
                      <a:pt x="344" y="0"/>
                    </a:lnTo>
                    <a:lnTo>
                      <a:pt x="236" y="0"/>
                    </a:lnTo>
                    <a:close/>
                  </a:path>
                </a:pathLst>
              </a:custGeom>
              <a:solidFill>
                <a:srgbClr val="E62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12" name="Group 11">
                <a:extLst>
                  <a:ext uri="{FF2B5EF4-FFF2-40B4-BE49-F238E27FC236}">
                    <a16:creationId xmlns:a16="http://schemas.microsoft.com/office/drawing/2014/main" id="{35288590-4151-4226-BBC5-98F7B64F6337}"/>
                  </a:ext>
                </a:extLst>
              </p:cNvPr>
              <p:cNvGrpSpPr/>
              <p:nvPr userDrawn="1"/>
            </p:nvGrpSpPr>
            <p:grpSpPr>
              <a:xfrm>
                <a:off x="11085513" y="5975350"/>
                <a:ext cx="477837" cy="349250"/>
                <a:chOff x="11085513" y="5975350"/>
                <a:chExt cx="477837" cy="349250"/>
              </a:xfrm>
              <a:solidFill>
                <a:schemeClr val="bg1"/>
              </a:solidFill>
            </p:grpSpPr>
            <p:sp>
              <p:nvSpPr>
                <p:cNvPr id="14" name="Freeform 38">
                  <a:extLst>
                    <a:ext uri="{FF2B5EF4-FFF2-40B4-BE49-F238E27FC236}">
                      <a16:creationId xmlns:a16="http://schemas.microsoft.com/office/drawing/2014/main" id="{43474E97-4B70-4FB5-B7C7-BBC4383BDC55}"/>
                    </a:ext>
                  </a:extLst>
                </p:cNvPr>
                <p:cNvSpPr>
                  <a:spLocks noEditPoints="1"/>
                </p:cNvSpPr>
                <p:nvPr userDrawn="1"/>
              </p:nvSpPr>
              <p:spPr bwMode="auto">
                <a:xfrm>
                  <a:off x="11085513" y="6084888"/>
                  <a:ext cx="63500" cy="128587"/>
                </a:xfrm>
                <a:custGeom>
                  <a:avLst/>
                  <a:gdLst>
                    <a:gd name="T0" fmla="*/ 582 w 1257"/>
                    <a:gd name="T1" fmla="*/ 1440 h 2536"/>
                    <a:gd name="T2" fmla="*/ 641 w 1257"/>
                    <a:gd name="T3" fmla="*/ 1440 h 2536"/>
                    <a:gd name="T4" fmla="*/ 838 w 1257"/>
                    <a:gd name="T5" fmla="*/ 998 h 2536"/>
                    <a:gd name="T6" fmla="*/ 838 w 1257"/>
                    <a:gd name="T7" fmla="*/ 471 h 2536"/>
                    <a:gd name="T8" fmla="*/ 629 w 1257"/>
                    <a:gd name="T9" fmla="*/ 52 h 2536"/>
                    <a:gd name="T10" fmla="*/ 580 w 1257"/>
                    <a:gd name="T11" fmla="*/ 53 h 2536"/>
                    <a:gd name="T12" fmla="*/ 582 w 1257"/>
                    <a:gd name="T13" fmla="*/ 1440 h 2536"/>
                    <a:gd name="T14" fmla="*/ 2 w 1257"/>
                    <a:gd name="T15" fmla="*/ 2536 h 2536"/>
                    <a:gd name="T16" fmla="*/ 2 w 1257"/>
                    <a:gd name="T17" fmla="*/ 2490 h 2536"/>
                    <a:gd name="T18" fmla="*/ 163 w 1257"/>
                    <a:gd name="T19" fmla="*/ 2490 h 2536"/>
                    <a:gd name="T20" fmla="*/ 158 w 1257"/>
                    <a:gd name="T21" fmla="*/ 53 h 2536"/>
                    <a:gd name="T22" fmla="*/ 0 w 1257"/>
                    <a:gd name="T23" fmla="*/ 54 h 2536"/>
                    <a:gd name="T24" fmla="*/ 0 w 1257"/>
                    <a:gd name="T25" fmla="*/ 8 h 2536"/>
                    <a:gd name="T26" fmla="*/ 679 w 1257"/>
                    <a:gd name="T27" fmla="*/ 7 h 2536"/>
                    <a:gd name="T28" fmla="*/ 1256 w 1257"/>
                    <a:gd name="T29" fmla="*/ 749 h 2536"/>
                    <a:gd name="T30" fmla="*/ 787 w 1257"/>
                    <a:gd name="T31" fmla="*/ 1480 h 2536"/>
                    <a:gd name="T32" fmla="*/ 582 w 1257"/>
                    <a:gd name="T33" fmla="*/ 1504 h 2536"/>
                    <a:gd name="T34" fmla="*/ 584 w 1257"/>
                    <a:gd name="T35" fmla="*/ 2489 h 2536"/>
                    <a:gd name="T36" fmla="*/ 728 w 1257"/>
                    <a:gd name="T37" fmla="*/ 2489 h 2536"/>
                    <a:gd name="T38" fmla="*/ 728 w 1257"/>
                    <a:gd name="T39" fmla="*/ 2535 h 2536"/>
                    <a:gd name="T40" fmla="*/ 2 w 1257"/>
                    <a:gd name="T41" fmla="*/ 2536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7" h="2536">
                      <a:moveTo>
                        <a:pt x="582" y="1440"/>
                      </a:moveTo>
                      <a:cubicBezTo>
                        <a:pt x="641" y="1440"/>
                        <a:pt x="641" y="1440"/>
                        <a:pt x="641" y="1440"/>
                      </a:cubicBezTo>
                      <a:cubicBezTo>
                        <a:pt x="797" y="1434"/>
                        <a:pt x="842" y="1438"/>
                        <a:pt x="838" y="998"/>
                      </a:cubicBezTo>
                      <a:cubicBezTo>
                        <a:pt x="838" y="471"/>
                        <a:pt x="838" y="471"/>
                        <a:pt x="838" y="471"/>
                      </a:cubicBezTo>
                      <a:cubicBezTo>
                        <a:pt x="842" y="74"/>
                        <a:pt x="777" y="61"/>
                        <a:pt x="629" y="52"/>
                      </a:cubicBezTo>
                      <a:cubicBezTo>
                        <a:pt x="580" y="53"/>
                        <a:pt x="580" y="53"/>
                        <a:pt x="580" y="53"/>
                      </a:cubicBezTo>
                      <a:lnTo>
                        <a:pt x="582" y="1440"/>
                      </a:lnTo>
                      <a:close/>
                      <a:moveTo>
                        <a:pt x="2" y="2536"/>
                      </a:moveTo>
                      <a:cubicBezTo>
                        <a:pt x="2" y="2490"/>
                        <a:pt x="2" y="2490"/>
                        <a:pt x="2" y="2490"/>
                      </a:cubicBezTo>
                      <a:cubicBezTo>
                        <a:pt x="163" y="2490"/>
                        <a:pt x="163" y="2490"/>
                        <a:pt x="163" y="2490"/>
                      </a:cubicBezTo>
                      <a:cubicBezTo>
                        <a:pt x="158" y="53"/>
                        <a:pt x="158" y="53"/>
                        <a:pt x="158" y="53"/>
                      </a:cubicBezTo>
                      <a:cubicBezTo>
                        <a:pt x="0" y="54"/>
                        <a:pt x="0" y="54"/>
                        <a:pt x="0" y="54"/>
                      </a:cubicBezTo>
                      <a:cubicBezTo>
                        <a:pt x="0" y="8"/>
                        <a:pt x="0" y="8"/>
                        <a:pt x="0" y="8"/>
                      </a:cubicBezTo>
                      <a:cubicBezTo>
                        <a:pt x="679" y="7"/>
                        <a:pt x="679" y="7"/>
                        <a:pt x="679" y="7"/>
                      </a:cubicBezTo>
                      <a:cubicBezTo>
                        <a:pt x="1068" y="0"/>
                        <a:pt x="1256" y="397"/>
                        <a:pt x="1256" y="749"/>
                      </a:cubicBezTo>
                      <a:cubicBezTo>
                        <a:pt x="1257" y="1107"/>
                        <a:pt x="1106" y="1403"/>
                        <a:pt x="787" y="1480"/>
                      </a:cubicBezTo>
                      <a:cubicBezTo>
                        <a:pt x="582" y="1504"/>
                        <a:pt x="582" y="1504"/>
                        <a:pt x="582" y="1504"/>
                      </a:cubicBezTo>
                      <a:cubicBezTo>
                        <a:pt x="584" y="2489"/>
                        <a:pt x="584" y="2489"/>
                        <a:pt x="584" y="2489"/>
                      </a:cubicBezTo>
                      <a:cubicBezTo>
                        <a:pt x="728" y="2489"/>
                        <a:pt x="728" y="2489"/>
                        <a:pt x="728" y="2489"/>
                      </a:cubicBezTo>
                      <a:cubicBezTo>
                        <a:pt x="728" y="2535"/>
                        <a:pt x="728" y="2535"/>
                        <a:pt x="728" y="2535"/>
                      </a:cubicBezTo>
                      <a:lnTo>
                        <a:pt x="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39">
                  <a:extLst>
                    <a:ext uri="{FF2B5EF4-FFF2-40B4-BE49-F238E27FC236}">
                      <a16:creationId xmlns:a16="http://schemas.microsoft.com/office/drawing/2014/main" id="{671967F5-B973-4BFC-8ACE-525F882A7A6E}"/>
                    </a:ext>
                  </a:extLst>
                </p:cNvPr>
                <p:cNvSpPr>
                  <a:spLocks noEditPoints="1"/>
                </p:cNvSpPr>
                <p:nvPr userDrawn="1"/>
              </p:nvSpPr>
              <p:spPr bwMode="auto">
                <a:xfrm>
                  <a:off x="11147425" y="6115050"/>
                  <a:ext cx="53975" cy="100012"/>
                </a:xfrm>
                <a:custGeom>
                  <a:avLst/>
                  <a:gdLst>
                    <a:gd name="T0" fmla="*/ 428 w 1059"/>
                    <a:gd name="T1" fmla="*/ 1682 h 1962"/>
                    <a:gd name="T2" fmla="*/ 532 w 1059"/>
                    <a:gd name="T3" fmla="*/ 1927 h 1962"/>
                    <a:gd name="T4" fmla="*/ 646 w 1059"/>
                    <a:gd name="T5" fmla="*/ 1681 h 1962"/>
                    <a:gd name="T6" fmla="*/ 643 w 1059"/>
                    <a:gd name="T7" fmla="*/ 290 h 1962"/>
                    <a:gd name="T8" fmla="*/ 528 w 1059"/>
                    <a:gd name="T9" fmla="*/ 53 h 1962"/>
                    <a:gd name="T10" fmla="*/ 425 w 1059"/>
                    <a:gd name="T11" fmla="*/ 291 h 1962"/>
                    <a:gd name="T12" fmla="*/ 428 w 1059"/>
                    <a:gd name="T13" fmla="*/ 1682 h 1962"/>
                    <a:gd name="T14" fmla="*/ 893 w 1059"/>
                    <a:gd name="T15" fmla="*/ 233 h 1962"/>
                    <a:gd name="T16" fmla="*/ 1058 w 1059"/>
                    <a:gd name="T17" fmla="*/ 965 h 1962"/>
                    <a:gd name="T18" fmla="*/ 924 w 1059"/>
                    <a:gd name="T19" fmla="*/ 1658 h 1962"/>
                    <a:gd name="T20" fmla="*/ 534 w 1059"/>
                    <a:gd name="T21" fmla="*/ 1962 h 1962"/>
                    <a:gd name="T22" fmla="*/ 143 w 1059"/>
                    <a:gd name="T23" fmla="*/ 1666 h 1962"/>
                    <a:gd name="T24" fmla="*/ 1 w 1059"/>
                    <a:gd name="T25" fmla="*/ 967 h 1962"/>
                    <a:gd name="T26" fmla="*/ 158 w 1059"/>
                    <a:gd name="T27" fmla="*/ 246 h 1962"/>
                    <a:gd name="T28" fmla="*/ 530 w 1059"/>
                    <a:gd name="T29" fmla="*/ 0 h 1962"/>
                    <a:gd name="T30" fmla="*/ 893 w 1059"/>
                    <a:gd name="T31" fmla="*/ 233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1962">
                      <a:moveTo>
                        <a:pt x="428" y="1682"/>
                      </a:moveTo>
                      <a:cubicBezTo>
                        <a:pt x="428" y="1843"/>
                        <a:pt x="445" y="1927"/>
                        <a:pt x="532" y="1927"/>
                      </a:cubicBezTo>
                      <a:cubicBezTo>
                        <a:pt x="625" y="1926"/>
                        <a:pt x="646" y="1843"/>
                        <a:pt x="646" y="1681"/>
                      </a:cubicBezTo>
                      <a:cubicBezTo>
                        <a:pt x="643" y="290"/>
                        <a:pt x="643" y="290"/>
                        <a:pt x="643" y="290"/>
                      </a:cubicBezTo>
                      <a:cubicBezTo>
                        <a:pt x="643" y="149"/>
                        <a:pt x="607" y="53"/>
                        <a:pt x="528" y="53"/>
                      </a:cubicBezTo>
                      <a:cubicBezTo>
                        <a:pt x="448" y="54"/>
                        <a:pt x="425" y="149"/>
                        <a:pt x="425" y="291"/>
                      </a:cubicBezTo>
                      <a:lnTo>
                        <a:pt x="428" y="1682"/>
                      </a:lnTo>
                      <a:close/>
                      <a:moveTo>
                        <a:pt x="893" y="233"/>
                      </a:moveTo>
                      <a:cubicBezTo>
                        <a:pt x="993" y="399"/>
                        <a:pt x="1058" y="673"/>
                        <a:pt x="1058" y="965"/>
                      </a:cubicBezTo>
                      <a:cubicBezTo>
                        <a:pt x="1059" y="1268"/>
                        <a:pt x="1021" y="1464"/>
                        <a:pt x="924" y="1658"/>
                      </a:cubicBezTo>
                      <a:cubicBezTo>
                        <a:pt x="828" y="1853"/>
                        <a:pt x="670" y="1962"/>
                        <a:pt x="534" y="1962"/>
                      </a:cubicBezTo>
                      <a:cubicBezTo>
                        <a:pt x="398" y="1962"/>
                        <a:pt x="240" y="1860"/>
                        <a:pt x="143" y="1666"/>
                      </a:cubicBezTo>
                      <a:cubicBezTo>
                        <a:pt x="46" y="1472"/>
                        <a:pt x="1" y="1270"/>
                        <a:pt x="1" y="967"/>
                      </a:cubicBezTo>
                      <a:cubicBezTo>
                        <a:pt x="0" y="675"/>
                        <a:pt x="57" y="413"/>
                        <a:pt x="158" y="246"/>
                      </a:cubicBezTo>
                      <a:cubicBezTo>
                        <a:pt x="254" y="84"/>
                        <a:pt x="401" y="0"/>
                        <a:pt x="530" y="0"/>
                      </a:cubicBezTo>
                      <a:cubicBezTo>
                        <a:pt x="660" y="0"/>
                        <a:pt x="795" y="71"/>
                        <a:pt x="893"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40">
                  <a:extLst>
                    <a:ext uri="{FF2B5EF4-FFF2-40B4-BE49-F238E27FC236}">
                      <a16:creationId xmlns:a16="http://schemas.microsoft.com/office/drawing/2014/main" id="{01087E2B-4FA2-42FB-A16A-8645B749C1BE}"/>
                    </a:ext>
                  </a:extLst>
                </p:cNvPr>
                <p:cNvSpPr>
                  <a:spLocks noEditPoints="1"/>
                </p:cNvSpPr>
                <p:nvPr userDrawn="1"/>
              </p:nvSpPr>
              <p:spPr bwMode="auto">
                <a:xfrm>
                  <a:off x="11452225" y="6115050"/>
                  <a:ext cx="52388" cy="98425"/>
                </a:xfrm>
                <a:custGeom>
                  <a:avLst/>
                  <a:gdLst>
                    <a:gd name="T0" fmla="*/ 428 w 1058"/>
                    <a:gd name="T1" fmla="*/ 1681 h 1963"/>
                    <a:gd name="T2" fmla="*/ 531 w 1058"/>
                    <a:gd name="T3" fmla="*/ 1927 h 1963"/>
                    <a:gd name="T4" fmla="*/ 646 w 1058"/>
                    <a:gd name="T5" fmla="*/ 1681 h 1963"/>
                    <a:gd name="T6" fmla="*/ 643 w 1058"/>
                    <a:gd name="T7" fmla="*/ 290 h 1963"/>
                    <a:gd name="T8" fmla="*/ 527 w 1058"/>
                    <a:gd name="T9" fmla="*/ 53 h 1963"/>
                    <a:gd name="T10" fmla="*/ 425 w 1058"/>
                    <a:gd name="T11" fmla="*/ 291 h 1963"/>
                    <a:gd name="T12" fmla="*/ 428 w 1058"/>
                    <a:gd name="T13" fmla="*/ 1681 h 1963"/>
                    <a:gd name="T14" fmla="*/ 892 w 1058"/>
                    <a:gd name="T15" fmla="*/ 233 h 1963"/>
                    <a:gd name="T16" fmla="*/ 1058 w 1058"/>
                    <a:gd name="T17" fmla="*/ 965 h 1963"/>
                    <a:gd name="T18" fmla="*/ 924 w 1058"/>
                    <a:gd name="T19" fmla="*/ 1658 h 1963"/>
                    <a:gd name="T20" fmla="*/ 534 w 1058"/>
                    <a:gd name="T21" fmla="*/ 1962 h 1963"/>
                    <a:gd name="T22" fmla="*/ 143 w 1058"/>
                    <a:gd name="T23" fmla="*/ 1666 h 1963"/>
                    <a:gd name="T24" fmla="*/ 0 w 1058"/>
                    <a:gd name="T25" fmla="*/ 967 h 1963"/>
                    <a:gd name="T26" fmla="*/ 157 w 1058"/>
                    <a:gd name="T27" fmla="*/ 246 h 1963"/>
                    <a:gd name="T28" fmla="*/ 530 w 1058"/>
                    <a:gd name="T29" fmla="*/ 0 h 1963"/>
                    <a:gd name="T30" fmla="*/ 892 w 1058"/>
                    <a:gd name="T31" fmla="*/ 233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8" h="1963">
                      <a:moveTo>
                        <a:pt x="428" y="1681"/>
                      </a:moveTo>
                      <a:cubicBezTo>
                        <a:pt x="428" y="1843"/>
                        <a:pt x="444" y="1927"/>
                        <a:pt x="531" y="1927"/>
                      </a:cubicBezTo>
                      <a:cubicBezTo>
                        <a:pt x="624" y="1926"/>
                        <a:pt x="646" y="1843"/>
                        <a:pt x="646" y="1681"/>
                      </a:cubicBezTo>
                      <a:cubicBezTo>
                        <a:pt x="643" y="290"/>
                        <a:pt x="643" y="290"/>
                        <a:pt x="643" y="290"/>
                      </a:cubicBezTo>
                      <a:cubicBezTo>
                        <a:pt x="643" y="149"/>
                        <a:pt x="607" y="53"/>
                        <a:pt x="527" y="53"/>
                      </a:cubicBezTo>
                      <a:cubicBezTo>
                        <a:pt x="447" y="54"/>
                        <a:pt x="425" y="149"/>
                        <a:pt x="425" y="291"/>
                      </a:cubicBezTo>
                      <a:lnTo>
                        <a:pt x="428" y="1681"/>
                      </a:lnTo>
                      <a:close/>
                      <a:moveTo>
                        <a:pt x="892" y="233"/>
                      </a:moveTo>
                      <a:cubicBezTo>
                        <a:pt x="993" y="399"/>
                        <a:pt x="1057" y="673"/>
                        <a:pt x="1058" y="965"/>
                      </a:cubicBezTo>
                      <a:cubicBezTo>
                        <a:pt x="1058" y="1268"/>
                        <a:pt x="1020" y="1464"/>
                        <a:pt x="924" y="1658"/>
                      </a:cubicBezTo>
                      <a:cubicBezTo>
                        <a:pt x="828" y="1853"/>
                        <a:pt x="670" y="1962"/>
                        <a:pt x="534" y="1962"/>
                      </a:cubicBezTo>
                      <a:cubicBezTo>
                        <a:pt x="398" y="1963"/>
                        <a:pt x="240" y="1860"/>
                        <a:pt x="143" y="1666"/>
                      </a:cubicBezTo>
                      <a:cubicBezTo>
                        <a:pt x="46" y="1472"/>
                        <a:pt x="1" y="1271"/>
                        <a:pt x="0" y="967"/>
                      </a:cubicBezTo>
                      <a:cubicBezTo>
                        <a:pt x="0" y="675"/>
                        <a:pt x="57" y="413"/>
                        <a:pt x="157" y="246"/>
                      </a:cubicBezTo>
                      <a:cubicBezTo>
                        <a:pt x="254" y="84"/>
                        <a:pt x="401" y="0"/>
                        <a:pt x="530" y="0"/>
                      </a:cubicBezTo>
                      <a:cubicBezTo>
                        <a:pt x="659" y="0"/>
                        <a:pt x="795" y="71"/>
                        <a:pt x="892"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41">
                  <a:extLst>
                    <a:ext uri="{FF2B5EF4-FFF2-40B4-BE49-F238E27FC236}">
                      <a16:creationId xmlns:a16="http://schemas.microsoft.com/office/drawing/2014/main" id="{7521DE6E-8D83-4875-BEE6-AB8C5935995B}"/>
                    </a:ext>
                  </a:extLst>
                </p:cNvPr>
                <p:cNvSpPr>
                  <a:spLocks/>
                </p:cNvSpPr>
                <p:nvPr userDrawn="1"/>
              </p:nvSpPr>
              <p:spPr bwMode="auto">
                <a:xfrm>
                  <a:off x="11395075" y="6115050"/>
                  <a:ext cx="53975" cy="100012"/>
                </a:xfrm>
                <a:custGeom>
                  <a:avLst/>
                  <a:gdLst>
                    <a:gd name="T0" fmla="*/ 1054 w 1092"/>
                    <a:gd name="T1" fmla="*/ 1234 h 1971"/>
                    <a:gd name="T2" fmla="*/ 988 w 1092"/>
                    <a:gd name="T3" fmla="*/ 1587 h 1971"/>
                    <a:gd name="T4" fmla="*/ 605 w 1092"/>
                    <a:gd name="T5" fmla="*/ 1923 h 1971"/>
                    <a:gd name="T6" fmla="*/ 424 w 1092"/>
                    <a:gd name="T7" fmla="*/ 1687 h 1971"/>
                    <a:gd name="T8" fmla="*/ 421 w 1092"/>
                    <a:gd name="T9" fmla="*/ 296 h 1971"/>
                    <a:gd name="T10" fmla="*/ 567 w 1092"/>
                    <a:gd name="T11" fmla="*/ 35 h 1971"/>
                    <a:gd name="T12" fmla="*/ 826 w 1092"/>
                    <a:gd name="T13" fmla="*/ 266 h 1971"/>
                    <a:gd name="T14" fmla="*/ 1004 w 1092"/>
                    <a:gd name="T15" fmla="*/ 877 h 1971"/>
                    <a:gd name="T16" fmla="*/ 1027 w 1092"/>
                    <a:gd name="T17" fmla="*/ 878 h 1971"/>
                    <a:gd name="T18" fmla="*/ 1028 w 1092"/>
                    <a:gd name="T19" fmla="*/ 9 h 1971"/>
                    <a:gd name="T20" fmla="*/ 1007 w 1092"/>
                    <a:gd name="T21" fmla="*/ 10 h 1971"/>
                    <a:gd name="T22" fmla="*/ 550 w 1092"/>
                    <a:gd name="T23" fmla="*/ 5 h 1971"/>
                    <a:gd name="T24" fmla="*/ 171 w 1092"/>
                    <a:gd name="T25" fmla="*/ 252 h 1971"/>
                    <a:gd name="T26" fmla="*/ 1 w 1092"/>
                    <a:gd name="T27" fmla="*/ 972 h 1971"/>
                    <a:gd name="T28" fmla="*/ 143 w 1092"/>
                    <a:gd name="T29" fmla="*/ 1680 h 1971"/>
                    <a:gd name="T30" fmla="*/ 571 w 1092"/>
                    <a:gd name="T31" fmla="*/ 1964 h 1971"/>
                    <a:gd name="T32" fmla="*/ 1002 w 1092"/>
                    <a:gd name="T33" fmla="*/ 1662 h 1971"/>
                    <a:gd name="T34" fmla="*/ 1092 w 1092"/>
                    <a:gd name="T35" fmla="*/ 1232 h 1971"/>
                    <a:gd name="T36" fmla="*/ 1054 w 1092"/>
                    <a:gd name="T37" fmla="*/ 1234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2" h="1971">
                      <a:moveTo>
                        <a:pt x="1054" y="1234"/>
                      </a:moveTo>
                      <a:cubicBezTo>
                        <a:pt x="1054" y="1234"/>
                        <a:pt x="1060" y="1366"/>
                        <a:pt x="988" y="1587"/>
                      </a:cubicBezTo>
                      <a:cubicBezTo>
                        <a:pt x="915" y="1809"/>
                        <a:pt x="698" y="1923"/>
                        <a:pt x="605" y="1923"/>
                      </a:cubicBezTo>
                      <a:cubicBezTo>
                        <a:pt x="496" y="1923"/>
                        <a:pt x="424" y="1849"/>
                        <a:pt x="424" y="1687"/>
                      </a:cubicBezTo>
                      <a:cubicBezTo>
                        <a:pt x="421" y="296"/>
                        <a:pt x="421" y="296"/>
                        <a:pt x="421" y="296"/>
                      </a:cubicBezTo>
                      <a:cubicBezTo>
                        <a:pt x="421" y="155"/>
                        <a:pt x="456" y="35"/>
                        <a:pt x="567" y="35"/>
                      </a:cubicBezTo>
                      <a:cubicBezTo>
                        <a:pt x="647" y="35"/>
                        <a:pt x="751" y="98"/>
                        <a:pt x="826" y="266"/>
                      </a:cubicBezTo>
                      <a:cubicBezTo>
                        <a:pt x="891" y="408"/>
                        <a:pt x="1004" y="877"/>
                        <a:pt x="1004" y="877"/>
                      </a:cubicBezTo>
                      <a:cubicBezTo>
                        <a:pt x="1027" y="878"/>
                        <a:pt x="1027" y="878"/>
                        <a:pt x="1027" y="878"/>
                      </a:cubicBezTo>
                      <a:cubicBezTo>
                        <a:pt x="1028" y="9"/>
                        <a:pt x="1028" y="9"/>
                        <a:pt x="1028" y="9"/>
                      </a:cubicBezTo>
                      <a:cubicBezTo>
                        <a:pt x="1016" y="11"/>
                        <a:pt x="1015" y="10"/>
                        <a:pt x="1007" y="10"/>
                      </a:cubicBezTo>
                      <a:cubicBezTo>
                        <a:pt x="892" y="296"/>
                        <a:pt x="758" y="0"/>
                        <a:pt x="550" y="5"/>
                      </a:cubicBezTo>
                      <a:cubicBezTo>
                        <a:pt x="382" y="10"/>
                        <a:pt x="267" y="89"/>
                        <a:pt x="171" y="252"/>
                      </a:cubicBezTo>
                      <a:cubicBezTo>
                        <a:pt x="71" y="418"/>
                        <a:pt x="0" y="681"/>
                        <a:pt x="1" y="972"/>
                      </a:cubicBezTo>
                      <a:cubicBezTo>
                        <a:pt x="1" y="1276"/>
                        <a:pt x="46" y="1486"/>
                        <a:pt x="143" y="1680"/>
                      </a:cubicBezTo>
                      <a:cubicBezTo>
                        <a:pt x="241" y="1874"/>
                        <a:pt x="425" y="1971"/>
                        <a:pt x="571" y="1964"/>
                      </a:cubicBezTo>
                      <a:cubicBezTo>
                        <a:pt x="760" y="1957"/>
                        <a:pt x="914" y="1837"/>
                        <a:pt x="1002" y="1662"/>
                      </a:cubicBezTo>
                      <a:cubicBezTo>
                        <a:pt x="1065" y="1535"/>
                        <a:pt x="1083" y="1400"/>
                        <a:pt x="1092" y="1232"/>
                      </a:cubicBezTo>
                      <a:lnTo>
                        <a:pt x="1054" y="1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42">
                  <a:extLst>
                    <a:ext uri="{FF2B5EF4-FFF2-40B4-BE49-F238E27FC236}">
                      <a16:creationId xmlns:a16="http://schemas.microsoft.com/office/drawing/2014/main" id="{01563DFA-7812-45EC-937C-D691138E565A}"/>
                    </a:ext>
                  </a:extLst>
                </p:cNvPr>
                <p:cNvSpPr>
                  <a:spLocks/>
                </p:cNvSpPr>
                <p:nvPr userDrawn="1"/>
              </p:nvSpPr>
              <p:spPr bwMode="auto">
                <a:xfrm>
                  <a:off x="11199813" y="6116638"/>
                  <a:ext cx="85725" cy="96837"/>
                </a:xfrm>
                <a:custGeom>
                  <a:avLst/>
                  <a:gdLst>
                    <a:gd name="T0" fmla="*/ 0 w 1718"/>
                    <a:gd name="T1" fmla="*/ 4 h 1909"/>
                    <a:gd name="T2" fmla="*/ 629 w 1718"/>
                    <a:gd name="T3" fmla="*/ 2 h 1909"/>
                    <a:gd name="T4" fmla="*/ 629 w 1718"/>
                    <a:gd name="T5" fmla="*/ 49 h 1909"/>
                    <a:gd name="T6" fmla="*/ 490 w 1718"/>
                    <a:gd name="T7" fmla="*/ 50 h 1909"/>
                    <a:gd name="T8" fmla="*/ 695 w 1718"/>
                    <a:gd name="T9" fmla="*/ 1223 h 1909"/>
                    <a:gd name="T10" fmla="*/ 809 w 1718"/>
                    <a:gd name="T11" fmla="*/ 523 h 1909"/>
                    <a:gd name="T12" fmla="*/ 735 w 1718"/>
                    <a:gd name="T13" fmla="*/ 49 h 1909"/>
                    <a:gd name="T14" fmla="*/ 665 w 1718"/>
                    <a:gd name="T15" fmla="*/ 49 h 1909"/>
                    <a:gd name="T16" fmla="*/ 665 w 1718"/>
                    <a:gd name="T17" fmla="*/ 2 h 1909"/>
                    <a:gd name="T18" fmla="*/ 1261 w 1718"/>
                    <a:gd name="T19" fmla="*/ 1 h 1909"/>
                    <a:gd name="T20" fmla="*/ 1261 w 1718"/>
                    <a:gd name="T21" fmla="*/ 48 h 1909"/>
                    <a:gd name="T22" fmla="*/ 1130 w 1718"/>
                    <a:gd name="T23" fmla="*/ 48 h 1909"/>
                    <a:gd name="T24" fmla="*/ 1338 w 1718"/>
                    <a:gd name="T25" fmla="*/ 1232 h 1909"/>
                    <a:gd name="T26" fmla="*/ 1464 w 1718"/>
                    <a:gd name="T27" fmla="*/ 443 h 1909"/>
                    <a:gd name="T28" fmla="*/ 1391 w 1718"/>
                    <a:gd name="T29" fmla="*/ 62 h 1909"/>
                    <a:gd name="T30" fmla="*/ 1335 w 1718"/>
                    <a:gd name="T31" fmla="*/ 48 h 1909"/>
                    <a:gd name="T32" fmla="*/ 1335 w 1718"/>
                    <a:gd name="T33" fmla="*/ 1 h 1909"/>
                    <a:gd name="T34" fmla="*/ 1718 w 1718"/>
                    <a:gd name="T35" fmla="*/ 0 h 1909"/>
                    <a:gd name="T36" fmla="*/ 1718 w 1718"/>
                    <a:gd name="T37" fmla="*/ 47 h 1909"/>
                    <a:gd name="T38" fmla="*/ 1508 w 1718"/>
                    <a:gd name="T39" fmla="*/ 495 h 1909"/>
                    <a:gd name="T40" fmla="*/ 1282 w 1718"/>
                    <a:gd name="T41" fmla="*/ 1907 h 1909"/>
                    <a:gd name="T42" fmla="*/ 1052 w 1718"/>
                    <a:gd name="T43" fmla="*/ 1908 h 1909"/>
                    <a:gd name="T44" fmla="*/ 846 w 1718"/>
                    <a:gd name="T45" fmla="*/ 667 h 1909"/>
                    <a:gd name="T46" fmla="*/ 631 w 1718"/>
                    <a:gd name="T47" fmla="*/ 1908 h 1909"/>
                    <a:gd name="T48" fmla="*/ 424 w 1718"/>
                    <a:gd name="T49" fmla="*/ 1909 h 1909"/>
                    <a:gd name="T50" fmla="*/ 102 w 1718"/>
                    <a:gd name="T51" fmla="*/ 51 h 1909"/>
                    <a:gd name="T52" fmla="*/ 0 w 1718"/>
                    <a:gd name="T53" fmla="*/ 51 h 1909"/>
                    <a:gd name="T54" fmla="*/ 0 w 1718"/>
                    <a:gd name="T55" fmla="*/ 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8" h="1909">
                      <a:moveTo>
                        <a:pt x="0" y="4"/>
                      </a:moveTo>
                      <a:cubicBezTo>
                        <a:pt x="629" y="2"/>
                        <a:pt x="629" y="2"/>
                        <a:pt x="629" y="2"/>
                      </a:cubicBezTo>
                      <a:cubicBezTo>
                        <a:pt x="629" y="49"/>
                        <a:pt x="629" y="49"/>
                        <a:pt x="629" y="49"/>
                      </a:cubicBezTo>
                      <a:cubicBezTo>
                        <a:pt x="490" y="50"/>
                        <a:pt x="490" y="50"/>
                        <a:pt x="490" y="50"/>
                      </a:cubicBezTo>
                      <a:cubicBezTo>
                        <a:pt x="695" y="1223"/>
                        <a:pt x="695" y="1223"/>
                        <a:pt x="695" y="1223"/>
                      </a:cubicBezTo>
                      <a:cubicBezTo>
                        <a:pt x="809" y="523"/>
                        <a:pt x="809" y="523"/>
                        <a:pt x="809" y="523"/>
                      </a:cubicBezTo>
                      <a:cubicBezTo>
                        <a:pt x="735" y="49"/>
                        <a:pt x="735" y="49"/>
                        <a:pt x="735" y="49"/>
                      </a:cubicBezTo>
                      <a:cubicBezTo>
                        <a:pt x="665" y="49"/>
                        <a:pt x="665" y="49"/>
                        <a:pt x="665" y="49"/>
                      </a:cubicBezTo>
                      <a:cubicBezTo>
                        <a:pt x="665" y="2"/>
                        <a:pt x="665" y="2"/>
                        <a:pt x="665" y="2"/>
                      </a:cubicBezTo>
                      <a:cubicBezTo>
                        <a:pt x="1261" y="1"/>
                        <a:pt x="1261" y="1"/>
                        <a:pt x="1261" y="1"/>
                      </a:cubicBezTo>
                      <a:cubicBezTo>
                        <a:pt x="1261" y="48"/>
                        <a:pt x="1261" y="48"/>
                        <a:pt x="1261" y="48"/>
                      </a:cubicBezTo>
                      <a:cubicBezTo>
                        <a:pt x="1130" y="48"/>
                        <a:pt x="1130" y="48"/>
                        <a:pt x="1130" y="48"/>
                      </a:cubicBezTo>
                      <a:cubicBezTo>
                        <a:pt x="1338" y="1232"/>
                        <a:pt x="1338" y="1232"/>
                        <a:pt x="1338" y="1232"/>
                      </a:cubicBezTo>
                      <a:cubicBezTo>
                        <a:pt x="1464" y="443"/>
                        <a:pt x="1464" y="443"/>
                        <a:pt x="1464" y="443"/>
                      </a:cubicBezTo>
                      <a:cubicBezTo>
                        <a:pt x="1514" y="111"/>
                        <a:pt x="1443" y="75"/>
                        <a:pt x="1391" y="62"/>
                      </a:cubicBezTo>
                      <a:cubicBezTo>
                        <a:pt x="1335" y="48"/>
                        <a:pt x="1335" y="48"/>
                        <a:pt x="1335" y="48"/>
                      </a:cubicBezTo>
                      <a:cubicBezTo>
                        <a:pt x="1335" y="1"/>
                        <a:pt x="1335" y="1"/>
                        <a:pt x="1335" y="1"/>
                      </a:cubicBezTo>
                      <a:cubicBezTo>
                        <a:pt x="1718" y="0"/>
                        <a:pt x="1718" y="0"/>
                        <a:pt x="1718" y="0"/>
                      </a:cubicBezTo>
                      <a:cubicBezTo>
                        <a:pt x="1718" y="47"/>
                        <a:pt x="1718" y="47"/>
                        <a:pt x="1718" y="47"/>
                      </a:cubicBezTo>
                      <a:cubicBezTo>
                        <a:pt x="1620" y="48"/>
                        <a:pt x="1566" y="154"/>
                        <a:pt x="1508" y="495"/>
                      </a:cubicBezTo>
                      <a:cubicBezTo>
                        <a:pt x="1282" y="1907"/>
                        <a:pt x="1282" y="1907"/>
                        <a:pt x="1282" y="1907"/>
                      </a:cubicBezTo>
                      <a:cubicBezTo>
                        <a:pt x="1052" y="1908"/>
                        <a:pt x="1052" y="1908"/>
                        <a:pt x="1052" y="1908"/>
                      </a:cubicBezTo>
                      <a:cubicBezTo>
                        <a:pt x="846" y="667"/>
                        <a:pt x="846" y="667"/>
                        <a:pt x="846" y="667"/>
                      </a:cubicBezTo>
                      <a:cubicBezTo>
                        <a:pt x="631" y="1908"/>
                        <a:pt x="631" y="1908"/>
                        <a:pt x="631" y="1908"/>
                      </a:cubicBezTo>
                      <a:cubicBezTo>
                        <a:pt x="424" y="1909"/>
                        <a:pt x="424" y="1909"/>
                        <a:pt x="424" y="1909"/>
                      </a:cubicBezTo>
                      <a:cubicBezTo>
                        <a:pt x="102" y="51"/>
                        <a:pt x="102" y="51"/>
                        <a:pt x="102" y="51"/>
                      </a:cubicBezTo>
                      <a:cubicBezTo>
                        <a:pt x="0" y="51"/>
                        <a:pt x="0" y="51"/>
                        <a:pt x="0" y="51"/>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43">
                  <a:extLst>
                    <a:ext uri="{FF2B5EF4-FFF2-40B4-BE49-F238E27FC236}">
                      <a16:creationId xmlns:a16="http://schemas.microsoft.com/office/drawing/2014/main" id="{2F335C7B-77CB-43AE-ACBA-7CD63EC96C3C}"/>
                    </a:ext>
                  </a:extLst>
                </p:cNvPr>
                <p:cNvSpPr>
                  <a:spLocks noEditPoints="1"/>
                </p:cNvSpPr>
                <p:nvPr userDrawn="1"/>
              </p:nvSpPr>
              <p:spPr bwMode="auto">
                <a:xfrm>
                  <a:off x="11282363" y="6115050"/>
                  <a:ext cx="55563" cy="101600"/>
                </a:xfrm>
                <a:custGeom>
                  <a:avLst/>
                  <a:gdLst>
                    <a:gd name="T0" fmla="*/ 646 w 1108"/>
                    <a:gd name="T1" fmla="*/ 1028 h 2005"/>
                    <a:gd name="T2" fmla="*/ 645 w 1108"/>
                    <a:gd name="T3" fmla="*/ 264 h 2005"/>
                    <a:gd name="T4" fmla="*/ 541 w 1108"/>
                    <a:gd name="T5" fmla="*/ 43 h 2005"/>
                    <a:gd name="T6" fmla="*/ 446 w 1108"/>
                    <a:gd name="T7" fmla="*/ 261 h 2005"/>
                    <a:gd name="T8" fmla="*/ 447 w 1108"/>
                    <a:gd name="T9" fmla="*/ 1028 h 2005"/>
                    <a:gd name="T10" fmla="*/ 646 w 1108"/>
                    <a:gd name="T11" fmla="*/ 1028 h 2005"/>
                    <a:gd name="T12" fmla="*/ 447 w 1108"/>
                    <a:gd name="T13" fmla="*/ 1073 h 2005"/>
                    <a:gd name="T14" fmla="*/ 448 w 1108"/>
                    <a:gd name="T15" fmla="*/ 1295 h 2005"/>
                    <a:gd name="T16" fmla="*/ 653 w 1108"/>
                    <a:gd name="T17" fmla="*/ 1935 h 2005"/>
                    <a:gd name="T18" fmla="*/ 1058 w 1108"/>
                    <a:gd name="T19" fmla="*/ 1243 h 2005"/>
                    <a:gd name="T20" fmla="*/ 1106 w 1108"/>
                    <a:gd name="T21" fmla="*/ 1243 h 2005"/>
                    <a:gd name="T22" fmla="*/ 820 w 1108"/>
                    <a:gd name="T23" fmla="*/ 1898 h 2005"/>
                    <a:gd name="T24" fmla="*/ 301 w 1108"/>
                    <a:gd name="T25" fmla="*/ 1863 h 2005"/>
                    <a:gd name="T26" fmla="*/ 1 w 1108"/>
                    <a:gd name="T27" fmla="*/ 1001 h 2005"/>
                    <a:gd name="T28" fmla="*/ 533 w 1108"/>
                    <a:gd name="T29" fmla="*/ 1 h 2005"/>
                    <a:gd name="T30" fmla="*/ 1083 w 1108"/>
                    <a:gd name="T31" fmla="*/ 1072 h 2005"/>
                    <a:gd name="T32" fmla="*/ 447 w 1108"/>
                    <a:gd name="T33" fmla="*/ 1073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8" h="2005">
                      <a:moveTo>
                        <a:pt x="646" y="1028"/>
                      </a:moveTo>
                      <a:cubicBezTo>
                        <a:pt x="645" y="264"/>
                        <a:pt x="645" y="264"/>
                        <a:pt x="645" y="264"/>
                      </a:cubicBezTo>
                      <a:cubicBezTo>
                        <a:pt x="645" y="122"/>
                        <a:pt x="632" y="42"/>
                        <a:pt x="541" y="43"/>
                      </a:cubicBezTo>
                      <a:cubicBezTo>
                        <a:pt x="463" y="43"/>
                        <a:pt x="445" y="136"/>
                        <a:pt x="446" y="261"/>
                      </a:cubicBezTo>
                      <a:cubicBezTo>
                        <a:pt x="447" y="1028"/>
                        <a:pt x="447" y="1028"/>
                        <a:pt x="447" y="1028"/>
                      </a:cubicBezTo>
                      <a:lnTo>
                        <a:pt x="646" y="1028"/>
                      </a:lnTo>
                      <a:close/>
                      <a:moveTo>
                        <a:pt x="447" y="1073"/>
                      </a:moveTo>
                      <a:cubicBezTo>
                        <a:pt x="448" y="1295"/>
                        <a:pt x="448" y="1295"/>
                        <a:pt x="448" y="1295"/>
                      </a:cubicBezTo>
                      <a:cubicBezTo>
                        <a:pt x="449" y="1721"/>
                        <a:pt x="425" y="1946"/>
                        <a:pt x="653" y="1935"/>
                      </a:cubicBezTo>
                      <a:cubicBezTo>
                        <a:pt x="814" y="1928"/>
                        <a:pt x="1086" y="1611"/>
                        <a:pt x="1058" y="1243"/>
                      </a:cubicBezTo>
                      <a:cubicBezTo>
                        <a:pt x="1106" y="1243"/>
                        <a:pt x="1106" y="1243"/>
                        <a:pt x="1106" y="1243"/>
                      </a:cubicBezTo>
                      <a:cubicBezTo>
                        <a:pt x="1108" y="1560"/>
                        <a:pt x="978" y="1805"/>
                        <a:pt x="820" y="1898"/>
                      </a:cubicBezTo>
                      <a:cubicBezTo>
                        <a:pt x="642" y="2004"/>
                        <a:pt x="472" y="2005"/>
                        <a:pt x="301" y="1863"/>
                      </a:cubicBezTo>
                      <a:cubicBezTo>
                        <a:pt x="131" y="1722"/>
                        <a:pt x="2" y="1462"/>
                        <a:pt x="1" y="1001"/>
                      </a:cubicBezTo>
                      <a:cubicBezTo>
                        <a:pt x="0" y="353"/>
                        <a:pt x="276" y="1"/>
                        <a:pt x="533" y="1"/>
                      </a:cubicBezTo>
                      <a:cubicBezTo>
                        <a:pt x="827" y="0"/>
                        <a:pt x="1085" y="355"/>
                        <a:pt x="1083" y="1072"/>
                      </a:cubicBezTo>
                      <a:lnTo>
                        <a:pt x="447" y="10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44">
                  <a:extLst>
                    <a:ext uri="{FF2B5EF4-FFF2-40B4-BE49-F238E27FC236}">
                      <a16:creationId xmlns:a16="http://schemas.microsoft.com/office/drawing/2014/main" id="{AC115C24-7266-41FB-A873-81379E80D8CC}"/>
                    </a:ext>
                  </a:extLst>
                </p:cNvPr>
                <p:cNvSpPr>
                  <a:spLocks/>
                </p:cNvSpPr>
                <p:nvPr userDrawn="1"/>
              </p:nvSpPr>
              <p:spPr bwMode="auto">
                <a:xfrm>
                  <a:off x="11339513" y="6113463"/>
                  <a:ext cx="53975" cy="100012"/>
                </a:xfrm>
                <a:custGeom>
                  <a:avLst/>
                  <a:gdLst>
                    <a:gd name="T0" fmla="*/ 109 w 1056"/>
                    <a:gd name="T1" fmla="*/ 235 h 1965"/>
                    <a:gd name="T2" fmla="*/ 0 w 1056"/>
                    <a:gd name="T3" fmla="*/ 227 h 1965"/>
                    <a:gd name="T4" fmla="*/ 0 w 1056"/>
                    <a:gd name="T5" fmla="*/ 182 h 1965"/>
                    <a:gd name="T6" fmla="*/ 525 w 1056"/>
                    <a:gd name="T7" fmla="*/ 0 h 1965"/>
                    <a:gd name="T8" fmla="*/ 525 w 1056"/>
                    <a:gd name="T9" fmla="*/ 263 h 1965"/>
                    <a:gd name="T10" fmla="*/ 765 w 1056"/>
                    <a:gd name="T11" fmla="*/ 24 h 1965"/>
                    <a:gd name="T12" fmla="*/ 1043 w 1056"/>
                    <a:gd name="T13" fmla="*/ 440 h 1965"/>
                    <a:gd name="T14" fmla="*/ 804 w 1056"/>
                    <a:gd name="T15" fmla="*/ 774 h 1965"/>
                    <a:gd name="T16" fmla="*/ 654 w 1056"/>
                    <a:gd name="T17" fmla="*/ 389 h 1965"/>
                    <a:gd name="T18" fmla="*/ 812 w 1056"/>
                    <a:gd name="T19" fmla="*/ 234 h 1965"/>
                    <a:gd name="T20" fmla="*/ 947 w 1056"/>
                    <a:gd name="T21" fmla="*/ 291 h 1965"/>
                    <a:gd name="T22" fmla="*/ 823 w 1056"/>
                    <a:gd name="T23" fmla="*/ 74 h 1965"/>
                    <a:gd name="T24" fmla="*/ 599 w 1056"/>
                    <a:gd name="T25" fmla="*/ 233 h 1965"/>
                    <a:gd name="T26" fmla="*/ 524 w 1056"/>
                    <a:gd name="T27" fmla="*/ 481 h 1965"/>
                    <a:gd name="T28" fmla="*/ 528 w 1056"/>
                    <a:gd name="T29" fmla="*/ 1915 h 1965"/>
                    <a:gd name="T30" fmla="*/ 658 w 1056"/>
                    <a:gd name="T31" fmla="*/ 1915 h 1965"/>
                    <a:gd name="T32" fmla="*/ 658 w 1056"/>
                    <a:gd name="T33" fmla="*/ 1964 h 1965"/>
                    <a:gd name="T34" fmla="*/ 18 w 1056"/>
                    <a:gd name="T35" fmla="*/ 1965 h 1965"/>
                    <a:gd name="T36" fmla="*/ 18 w 1056"/>
                    <a:gd name="T37" fmla="*/ 1917 h 1965"/>
                    <a:gd name="T38" fmla="*/ 141 w 1056"/>
                    <a:gd name="T39" fmla="*/ 1916 h 1965"/>
                    <a:gd name="T40" fmla="*/ 137 w 1056"/>
                    <a:gd name="T41" fmla="*/ 297 h 1965"/>
                    <a:gd name="T42" fmla="*/ 109 w 1056"/>
                    <a:gd name="T43" fmla="*/ 23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6" h="1965">
                      <a:moveTo>
                        <a:pt x="109" y="235"/>
                      </a:moveTo>
                      <a:cubicBezTo>
                        <a:pt x="78" y="222"/>
                        <a:pt x="0" y="227"/>
                        <a:pt x="0" y="227"/>
                      </a:cubicBezTo>
                      <a:cubicBezTo>
                        <a:pt x="0" y="182"/>
                        <a:pt x="0" y="182"/>
                        <a:pt x="0" y="182"/>
                      </a:cubicBezTo>
                      <a:cubicBezTo>
                        <a:pt x="175" y="182"/>
                        <a:pt x="393" y="119"/>
                        <a:pt x="525" y="0"/>
                      </a:cubicBezTo>
                      <a:cubicBezTo>
                        <a:pt x="525" y="263"/>
                        <a:pt x="525" y="263"/>
                        <a:pt x="525" y="263"/>
                      </a:cubicBezTo>
                      <a:cubicBezTo>
                        <a:pt x="525" y="263"/>
                        <a:pt x="645" y="34"/>
                        <a:pt x="765" y="24"/>
                      </a:cubicBezTo>
                      <a:cubicBezTo>
                        <a:pt x="873" y="14"/>
                        <a:pt x="1056" y="67"/>
                        <a:pt x="1043" y="440"/>
                      </a:cubicBezTo>
                      <a:cubicBezTo>
                        <a:pt x="1033" y="719"/>
                        <a:pt x="928" y="786"/>
                        <a:pt x="804" y="774"/>
                      </a:cubicBezTo>
                      <a:cubicBezTo>
                        <a:pt x="693" y="762"/>
                        <a:pt x="602" y="616"/>
                        <a:pt x="654" y="389"/>
                      </a:cubicBezTo>
                      <a:cubicBezTo>
                        <a:pt x="664" y="349"/>
                        <a:pt x="712" y="237"/>
                        <a:pt x="812" y="234"/>
                      </a:cubicBezTo>
                      <a:cubicBezTo>
                        <a:pt x="866" y="232"/>
                        <a:pt x="947" y="291"/>
                        <a:pt x="947" y="291"/>
                      </a:cubicBezTo>
                      <a:cubicBezTo>
                        <a:pt x="947" y="291"/>
                        <a:pt x="939" y="85"/>
                        <a:pt x="823" y="74"/>
                      </a:cubicBezTo>
                      <a:cubicBezTo>
                        <a:pt x="726" y="65"/>
                        <a:pt x="689" y="99"/>
                        <a:pt x="599" y="233"/>
                      </a:cubicBezTo>
                      <a:cubicBezTo>
                        <a:pt x="527" y="341"/>
                        <a:pt x="524" y="481"/>
                        <a:pt x="524" y="481"/>
                      </a:cubicBezTo>
                      <a:cubicBezTo>
                        <a:pt x="528" y="1915"/>
                        <a:pt x="528" y="1915"/>
                        <a:pt x="528" y="1915"/>
                      </a:cubicBezTo>
                      <a:cubicBezTo>
                        <a:pt x="658" y="1915"/>
                        <a:pt x="658" y="1915"/>
                        <a:pt x="658" y="1915"/>
                      </a:cubicBezTo>
                      <a:cubicBezTo>
                        <a:pt x="658" y="1964"/>
                        <a:pt x="658" y="1964"/>
                        <a:pt x="658" y="1964"/>
                      </a:cubicBezTo>
                      <a:cubicBezTo>
                        <a:pt x="18" y="1965"/>
                        <a:pt x="18" y="1965"/>
                        <a:pt x="18" y="1965"/>
                      </a:cubicBezTo>
                      <a:cubicBezTo>
                        <a:pt x="18" y="1917"/>
                        <a:pt x="18" y="1917"/>
                        <a:pt x="18" y="1917"/>
                      </a:cubicBezTo>
                      <a:cubicBezTo>
                        <a:pt x="141" y="1916"/>
                        <a:pt x="141" y="1916"/>
                        <a:pt x="141" y="1916"/>
                      </a:cubicBezTo>
                      <a:cubicBezTo>
                        <a:pt x="137" y="297"/>
                        <a:pt x="137" y="297"/>
                        <a:pt x="137" y="297"/>
                      </a:cubicBezTo>
                      <a:cubicBezTo>
                        <a:pt x="137" y="297"/>
                        <a:pt x="140" y="248"/>
                        <a:pt x="109"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45">
                  <a:extLst>
                    <a:ext uri="{FF2B5EF4-FFF2-40B4-BE49-F238E27FC236}">
                      <a16:creationId xmlns:a16="http://schemas.microsoft.com/office/drawing/2014/main" id="{8130B06C-97D2-4395-89AA-70390528433A}"/>
                    </a:ext>
                  </a:extLst>
                </p:cNvPr>
                <p:cNvSpPr>
                  <a:spLocks/>
                </p:cNvSpPr>
                <p:nvPr userDrawn="1"/>
              </p:nvSpPr>
              <p:spPr bwMode="auto">
                <a:xfrm>
                  <a:off x="11509375" y="6113463"/>
                  <a:ext cx="53975" cy="100012"/>
                </a:xfrm>
                <a:custGeom>
                  <a:avLst/>
                  <a:gdLst>
                    <a:gd name="T0" fmla="*/ 109 w 1056"/>
                    <a:gd name="T1" fmla="*/ 234 h 1965"/>
                    <a:gd name="T2" fmla="*/ 0 w 1056"/>
                    <a:gd name="T3" fmla="*/ 226 h 1965"/>
                    <a:gd name="T4" fmla="*/ 0 w 1056"/>
                    <a:gd name="T5" fmla="*/ 181 h 1965"/>
                    <a:gd name="T6" fmla="*/ 525 w 1056"/>
                    <a:gd name="T7" fmla="*/ 0 h 1965"/>
                    <a:gd name="T8" fmla="*/ 525 w 1056"/>
                    <a:gd name="T9" fmla="*/ 262 h 1965"/>
                    <a:gd name="T10" fmla="*/ 765 w 1056"/>
                    <a:gd name="T11" fmla="*/ 23 h 1965"/>
                    <a:gd name="T12" fmla="*/ 1043 w 1056"/>
                    <a:gd name="T13" fmla="*/ 439 h 1965"/>
                    <a:gd name="T14" fmla="*/ 804 w 1056"/>
                    <a:gd name="T15" fmla="*/ 773 h 1965"/>
                    <a:gd name="T16" fmla="*/ 654 w 1056"/>
                    <a:gd name="T17" fmla="*/ 389 h 1965"/>
                    <a:gd name="T18" fmla="*/ 811 w 1056"/>
                    <a:gd name="T19" fmla="*/ 233 h 1965"/>
                    <a:gd name="T20" fmla="*/ 947 w 1056"/>
                    <a:gd name="T21" fmla="*/ 291 h 1965"/>
                    <a:gd name="T22" fmla="*/ 823 w 1056"/>
                    <a:gd name="T23" fmla="*/ 73 h 1965"/>
                    <a:gd name="T24" fmla="*/ 599 w 1056"/>
                    <a:gd name="T25" fmla="*/ 232 h 1965"/>
                    <a:gd name="T26" fmla="*/ 524 w 1056"/>
                    <a:gd name="T27" fmla="*/ 481 h 1965"/>
                    <a:gd name="T28" fmla="*/ 528 w 1056"/>
                    <a:gd name="T29" fmla="*/ 1915 h 1965"/>
                    <a:gd name="T30" fmla="*/ 657 w 1056"/>
                    <a:gd name="T31" fmla="*/ 1914 h 1965"/>
                    <a:gd name="T32" fmla="*/ 658 w 1056"/>
                    <a:gd name="T33" fmla="*/ 1963 h 1965"/>
                    <a:gd name="T34" fmla="*/ 17 w 1056"/>
                    <a:gd name="T35" fmla="*/ 1965 h 1965"/>
                    <a:gd name="T36" fmla="*/ 17 w 1056"/>
                    <a:gd name="T37" fmla="*/ 1916 h 1965"/>
                    <a:gd name="T38" fmla="*/ 140 w 1056"/>
                    <a:gd name="T39" fmla="*/ 1915 h 1965"/>
                    <a:gd name="T40" fmla="*/ 137 w 1056"/>
                    <a:gd name="T41" fmla="*/ 296 h 1965"/>
                    <a:gd name="T42" fmla="*/ 109 w 1056"/>
                    <a:gd name="T43" fmla="*/ 234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6" h="1965">
                      <a:moveTo>
                        <a:pt x="109" y="234"/>
                      </a:moveTo>
                      <a:cubicBezTo>
                        <a:pt x="78" y="221"/>
                        <a:pt x="0" y="226"/>
                        <a:pt x="0" y="226"/>
                      </a:cubicBezTo>
                      <a:cubicBezTo>
                        <a:pt x="0" y="181"/>
                        <a:pt x="0" y="181"/>
                        <a:pt x="0" y="181"/>
                      </a:cubicBezTo>
                      <a:cubicBezTo>
                        <a:pt x="175" y="181"/>
                        <a:pt x="392" y="118"/>
                        <a:pt x="525" y="0"/>
                      </a:cubicBezTo>
                      <a:cubicBezTo>
                        <a:pt x="525" y="262"/>
                        <a:pt x="525" y="262"/>
                        <a:pt x="525" y="262"/>
                      </a:cubicBezTo>
                      <a:cubicBezTo>
                        <a:pt x="525" y="262"/>
                        <a:pt x="645" y="33"/>
                        <a:pt x="765" y="23"/>
                      </a:cubicBezTo>
                      <a:cubicBezTo>
                        <a:pt x="872" y="14"/>
                        <a:pt x="1056" y="66"/>
                        <a:pt x="1043" y="439"/>
                      </a:cubicBezTo>
                      <a:cubicBezTo>
                        <a:pt x="1033" y="718"/>
                        <a:pt x="928" y="786"/>
                        <a:pt x="804" y="773"/>
                      </a:cubicBezTo>
                      <a:cubicBezTo>
                        <a:pt x="692" y="761"/>
                        <a:pt x="602" y="615"/>
                        <a:pt x="654" y="389"/>
                      </a:cubicBezTo>
                      <a:cubicBezTo>
                        <a:pt x="663" y="348"/>
                        <a:pt x="712" y="236"/>
                        <a:pt x="811" y="233"/>
                      </a:cubicBezTo>
                      <a:cubicBezTo>
                        <a:pt x="866" y="231"/>
                        <a:pt x="947" y="291"/>
                        <a:pt x="947" y="291"/>
                      </a:cubicBezTo>
                      <a:cubicBezTo>
                        <a:pt x="947" y="291"/>
                        <a:pt x="939" y="84"/>
                        <a:pt x="823" y="73"/>
                      </a:cubicBezTo>
                      <a:cubicBezTo>
                        <a:pt x="726" y="64"/>
                        <a:pt x="689" y="98"/>
                        <a:pt x="599" y="232"/>
                      </a:cubicBezTo>
                      <a:cubicBezTo>
                        <a:pt x="526" y="341"/>
                        <a:pt x="524" y="481"/>
                        <a:pt x="524" y="481"/>
                      </a:cubicBezTo>
                      <a:cubicBezTo>
                        <a:pt x="528" y="1915"/>
                        <a:pt x="528" y="1915"/>
                        <a:pt x="528" y="1915"/>
                      </a:cubicBezTo>
                      <a:cubicBezTo>
                        <a:pt x="657" y="1914"/>
                        <a:pt x="657" y="1914"/>
                        <a:pt x="657" y="1914"/>
                      </a:cubicBezTo>
                      <a:cubicBezTo>
                        <a:pt x="658" y="1963"/>
                        <a:pt x="658" y="1963"/>
                        <a:pt x="658" y="1963"/>
                      </a:cubicBezTo>
                      <a:cubicBezTo>
                        <a:pt x="17" y="1965"/>
                        <a:pt x="17" y="1965"/>
                        <a:pt x="17" y="1965"/>
                      </a:cubicBezTo>
                      <a:cubicBezTo>
                        <a:pt x="17" y="1916"/>
                        <a:pt x="17" y="1916"/>
                        <a:pt x="17" y="1916"/>
                      </a:cubicBezTo>
                      <a:cubicBezTo>
                        <a:pt x="140" y="1915"/>
                        <a:pt x="140" y="1915"/>
                        <a:pt x="140" y="1915"/>
                      </a:cubicBezTo>
                      <a:cubicBezTo>
                        <a:pt x="137" y="296"/>
                        <a:pt x="137" y="296"/>
                        <a:pt x="137" y="296"/>
                      </a:cubicBezTo>
                      <a:cubicBezTo>
                        <a:pt x="137" y="296"/>
                        <a:pt x="140" y="248"/>
                        <a:pt x="109" y="2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46">
                  <a:extLst>
                    <a:ext uri="{FF2B5EF4-FFF2-40B4-BE49-F238E27FC236}">
                      <a16:creationId xmlns:a16="http://schemas.microsoft.com/office/drawing/2014/main" id="{3C67A038-1DE6-4D58-B97A-BB8BCA00362E}"/>
                    </a:ext>
                  </a:extLst>
                </p:cNvPr>
                <p:cNvSpPr>
                  <a:spLocks/>
                </p:cNvSpPr>
                <p:nvPr userDrawn="1"/>
              </p:nvSpPr>
              <p:spPr bwMode="auto">
                <a:xfrm>
                  <a:off x="11345863" y="6080125"/>
                  <a:ext cx="61913" cy="4762"/>
                </a:xfrm>
                <a:custGeom>
                  <a:avLst/>
                  <a:gdLst>
                    <a:gd name="T0" fmla="*/ 39 w 39"/>
                    <a:gd name="T1" fmla="*/ 0 h 3"/>
                    <a:gd name="T2" fmla="*/ 0 w 39"/>
                    <a:gd name="T3" fmla="*/ 0 h 3"/>
                    <a:gd name="T4" fmla="*/ 1 w 39"/>
                    <a:gd name="T5" fmla="*/ 3 h 3"/>
                    <a:gd name="T6" fmla="*/ 39 w 39"/>
                    <a:gd name="T7" fmla="*/ 3 h 3"/>
                    <a:gd name="T8" fmla="*/ 39 w 39"/>
                    <a:gd name="T9" fmla="*/ 0 h 3"/>
                  </a:gdLst>
                  <a:ahLst/>
                  <a:cxnLst>
                    <a:cxn ang="0">
                      <a:pos x="T0" y="T1"/>
                    </a:cxn>
                    <a:cxn ang="0">
                      <a:pos x="T2" y="T3"/>
                    </a:cxn>
                    <a:cxn ang="0">
                      <a:pos x="T4" y="T5"/>
                    </a:cxn>
                    <a:cxn ang="0">
                      <a:pos x="T6" y="T7"/>
                    </a:cxn>
                    <a:cxn ang="0">
                      <a:pos x="T8" y="T9"/>
                    </a:cxn>
                  </a:cxnLst>
                  <a:rect l="0" t="0" r="r" b="b"/>
                  <a:pathLst>
                    <a:path w="39" h="3">
                      <a:moveTo>
                        <a:pt x="39" y="0"/>
                      </a:moveTo>
                      <a:lnTo>
                        <a:pt x="0" y="0"/>
                      </a:lnTo>
                      <a:lnTo>
                        <a:pt x="1" y="3"/>
                      </a:lnTo>
                      <a:lnTo>
                        <a:pt x="39" y="3"/>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47">
                  <a:extLst>
                    <a:ext uri="{FF2B5EF4-FFF2-40B4-BE49-F238E27FC236}">
                      <a16:creationId xmlns:a16="http://schemas.microsoft.com/office/drawing/2014/main" id="{23904C6B-980F-4702-B480-54AE906D358A}"/>
                    </a:ext>
                  </a:extLst>
                </p:cNvPr>
                <p:cNvSpPr>
                  <a:spLocks/>
                </p:cNvSpPr>
                <p:nvPr userDrawn="1"/>
              </p:nvSpPr>
              <p:spPr bwMode="auto">
                <a:xfrm>
                  <a:off x="11350625" y="6048375"/>
                  <a:ext cx="60325" cy="22225"/>
                </a:xfrm>
                <a:custGeom>
                  <a:avLst/>
                  <a:gdLst>
                    <a:gd name="T0" fmla="*/ 37 w 38"/>
                    <a:gd name="T1" fmla="*/ 14 h 14"/>
                    <a:gd name="T2" fmla="*/ 38 w 38"/>
                    <a:gd name="T3" fmla="*/ 11 h 14"/>
                    <a:gd name="T4" fmla="*/ 1 w 38"/>
                    <a:gd name="T5" fmla="*/ 0 h 14"/>
                    <a:gd name="T6" fmla="*/ 0 w 38"/>
                    <a:gd name="T7" fmla="*/ 2 h 14"/>
                    <a:gd name="T8" fmla="*/ 37 w 38"/>
                    <a:gd name="T9" fmla="*/ 14 h 14"/>
                  </a:gdLst>
                  <a:ahLst/>
                  <a:cxnLst>
                    <a:cxn ang="0">
                      <a:pos x="T0" y="T1"/>
                    </a:cxn>
                    <a:cxn ang="0">
                      <a:pos x="T2" y="T3"/>
                    </a:cxn>
                    <a:cxn ang="0">
                      <a:pos x="T4" y="T5"/>
                    </a:cxn>
                    <a:cxn ang="0">
                      <a:pos x="T6" y="T7"/>
                    </a:cxn>
                    <a:cxn ang="0">
                      <a:pos x="T8" y="T9"/>
                    </a:cxn>
                  </a:cxnLst>
                  <a:rect l="0" t="0" r="r" b="b"/>
                  <a:pathLst>
                    <a:path w="38" h="14">
                      <a:moveTo>
                        <a:pt x="37" y="14"/>
                      </a:moveTo>
                      <a:lnTo>
                        <a:pt x="38" y="11"/>
                      </a:lnTo>
                      <a:lnTo>
                        <a:pt x="1" y="0"/>
                      </a:lnTo>
                      <a:lnTo>
                        <a:pt x="0" y="2"/>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48">
                  <a:extLst>
                    <a:ext uri="{FF2B5EF4-FFF2-40B4-BE49-F238E27FC236}">
                      <a16:creationId xmlns:a16="http://schemas.microsoft.com/office/drawing/2014/main" id="{0E00D4E6-47D2-46AA-8115-A6A0D38E53AE}"/>
                    </a:ext>
                  </a:extLst>
                </p:cNvPr>
                <p:cNvSpPr>
                  <a:spLocks/>
                </p:cNvSpPr>
                <p:nvPr userDrawn="1"/>
              </p:nvSpPr>
              <p:spPr bwMode="auto">
                <a:xfrm>
                  <a:off x="11364913" y="6018213"/>
                  <a:ext cx="52388" cy="39687"/>
                </a:xfrm>
                <a:custGeom>
                  <a:avLst/>
                  <a:gdLst>
                    <a:gd name="T0" fmla="*/ 32 w 33"/>
                    <a:gd name="T1" fmla="*/ 25 h 25"/>
                    <a:gd name="T2" fmla="*/ 33 w 33"/>
                    <a:gd name="T3" fmla="*/ 23 h 25"/>
                    <a:gd name="T4" fmla="*/ 2 w 33"/>
                    <a:gd name="T5" fmla="*/ 0 h 25"/>
                    <a:gd name="T6" fmla="*/ 0 w 33"/>
                    <a:gd name="T7" fmla="*/ 2 h 25"/>
                    <a:gd name="T8" fmla="*/ 32 w 33"/>
                    <a:gd name="T9" fmla="*/ 25 h 25"/>
                  </a:gdLst>
                  <a:ahLst/>
                  <a:cxnLst>
                    <a:cxn ang="0">
                      <a:pos x="T0" y="T1"/>
                    </a:cxn>
                    <a:cxn ang="0">
                      <a:pos x="T2" y="T3"/>
                    </a:cxn>
                    <a:cxn ang="0">
                      <a:pos x="T4" y="T5"/>
                    </a:cxn>
                    <a:cxn ang="0">
                      <a:pos x="T6" y="T7"/>
                    </a:cxn>
                    <a:cxn ang="0">
                      <a:pos x="T8" y="T9"/>
                    </a:cxn>
                  </a:cxnLst>
                  <a:rect l="0" t="0" r="r" b="b"/>
                  <a:pathLst>
                    <a:path w="33" h="25">
                      <a:moveTo>
                        <a:pt x="32" y="25"/>
                      </a:moveTo>
                      <a:lnTo>
                        <a:pt x="33" y="23"/>
                      </a:lnTo>
                      <a:lnTo>
                        <a:pt x="2" y="0"/>
                      </a:lnTo>
                      <a:lnTo>
                        <a:pt x="0" y="2"/>
                      </a:lnTo>
                      <a:lnTo>
                        <a:pt x="3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49">
                  <a:extLst>
                    <a:ext uri="{FF2B5EF4-FFF2-40B4-BE49-F238E27FC236}">
                      <a16:creationId xmlns:a16="http://schemas.microsoft.com/office/drawing/2014/main" id="{339A39CD-7C5C-4EC6-8196-82751A590700}"/>
                    </a:ext>
                  </a:extLst>
                </p:cNvPr>
                <p:cNvSpPr>
                  <a:spLocks/>
                </p:cNvSpPr>
                <p:nvPr userDrawn="1"/>
              </p:nvSpPr>
              <p:spPr bwMode="auto">
                <a:xfrm>
                  <a:off x="11388725" y="5994400"/>
                  <a:ext cx="39688" cy="52387"/>
                </a:xfrm>
                <a:custGeom>
                  <a:avLst/>
                  <a:gdLst>
                    <a:gd name="T0" fmla="*/ 23 w 25"/>
                    <a:gd name="T1" fmla="*/ 33 h 33"/>
                    <a:gd name="T2" fmla="*/ 25 w 25"/>
                    <a:gd name="T3" fmla="*/ 32 h 33"/>
                    <a:gd name="T4" fmla="*/ 2 w 25"/>
                    <a:gd name="T5" fmla="*/ 0 h 33"/>
                    <a:gd name="T6" fmla="*/ 0 w 25"/>
                    <a:gd name="T7" fmla="*/ 2 h 33"/>
                    <a:gd name="T8" fmla="*/ 23 w 25"/>
                    <a:gd name="T9" fmla="*/ 33 h 33"/>
                  </a:gdLst>
                  <a:ahLst/>
                  <a:cxnLst>
                    <a:cxn ang="0">
                      <a:pos x="T0" y="T1"/>
                    </a:cxn>
                    <a:cxn ang="0">
                      <a:pos x="T2" y="T3"/>
                    </a:cxn>
                    <a:cxn ang="0">
                      <a:pos x="T4" y="T5"/>
                    </a:cxn>
                    <a:cxn ang="0">
                      <a:pos x="T6" y="T7"/>
                    </a:cxn>
                    <a:cxn ang="0">
                      <a:pos x="T8" y="T9"/>
                    </a:cxn>
                  </a:cxnLst>
                  <a:rect l="0" t="0" r="r" b="b"/>
                  <a:pathLst>
                    <a:path w="25" h="33">
                      <a:moveTo>
                        <a:pt x="23" y="33"/>
                      </a:moveTo>
                      <a:lnTo>
                        <a:pt x="25" y="32"/>
                      </a:lnTo>
                      <a:lnTo>
                        <a:pt x="2" y="0"/>
                      </a:lnTo>
                      <a:lnTo>
                        <a:pt x="0" y="2"/>
                      </a:lnTo>
                      <a:lnTo>
                        <a:pt x="2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50">
                  <a:extLst>
                    <a:ext uri="{FF2B5EF4-FFF2-40B4-BE49-F238E27FC236}">
                      <a16:creationId xmlns:a16="http://schemas.microsoft.com/office/drawing/2014/main" id="{F278643A-EFE9-40B8-BC92-1A37AA904646}"/>
                    </a:ext>
                  </a:extLst>
                </p:cNvPr>
                <p:cNvSpPr>
                  <a:spLocks/>
                </p:cNvSpPr>
                <p:nvPr userDrawn="1"/>
              </p:nvSpPr>
              <p:spPr bwMode="auto">
                <a:xfrm>
                  <a:off x="11417300" y="5980113"/>
                  <a:ext cx="23813" cy="60325"/>
                </a:xfrm>
                <a:custGeom>
                  <a:avLst/>
                  <a:gdLst>
                    <a:gd name="T0" fmla="*/ 12 w 15"/>
                    <a:gd name="T1" fmla="*/ 38 h 38"/>
                    <a:gd name="T2" fmla="*/ 15 w 15"/>
                    <a:gd name="T3" fmla="*/ 37 h 38"/>
                    <a:gd name="T4" fmla="*/ 3 w 15"/>
                    <a:gd name="T5" fmla="*/ 0 h 38"/>
                    <a:gd name="T6" fmla="*/ 0 w 15"/>
                    <a:gd name="T7" fmla="*/ 1 h 38"/>
                    <a:gd name="T8" fmla="*/ 12 w 15"/>
                    <a:gd name="T9" fmla="*/ 38 h 38"/>
                  </a:gdLst>
                  <a:ahLst/>
                  <a:cxnLst>
                    <a:cxn ang="0">
                      <a:pos x="T0" y="T1"/>
                    </a:cxn>
                    <a:cxn ang="0">
                      <a:pos x="T2" y="T3"/>
                    </a:cxn>
                    <a:cxn ang="0">
                      <a:pos x="T4" y="T5"/>
                    </a:cxn>
                    <a:cxn ang="0">
                      <a:pos x="T6" y="T7"/>
                    </a:cxn>
                    <a:cxn ang="0">
                      <a:pos x="T8" y="T9"/>
                    </a:cxn>
                  </a:cxnLst>
                  <a:rect l="0" t="0" r="r" b="b"/>
                  <a:pathLst>
                    <a:path w="15" h="38">
                      <a:moveTo>
                        <a:pt x="12" y="38"/>
                      </a:moveTo>
                      <a:lnTo>
                        <a:pt x="15" y="37"/>
                      </a:lnTo>
                      <a:lnTo>
                        <a:pt x="3" y="0"/>
                      </a:lnTo>
                      <a:lnTo>
                        <a:pt x="0" y="1"/>
                      </a:lnTo>
                      <a:lnTo>
                        <a:pt x="1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Rectangle 51">
                  <a:extLst>
                    <a:ext uri="{FF2B5EF4-FFF2-40B4-BE49-F238E27FC236}">
                      <a16:creationId xmlns:a16="http://schemas.microsoft.com/office/drawing/2014/main" id="{5539B0E8-F22B-4306-90E3-618FFC28CEE9}"/>
                    </a:ext>
                  </a:extLst>
                </p:cNvPr>
                <p:cNvSpPr>
                  <a:spLocks noChangeArrowheads="1"/>
                </p:cNvSpPr>
                <p:nvPr userDrawn="1"/>
              </p:nvSpPr>
              <p:spPr bwMode="auto">
                <a:xfrm>
                  <a:off x="11450638" y="5975350"/>
                  <a:ext cx="4763" cy="61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52">
                  <a:extLst>
                    <a:ext uri="{FF2B5EF4-FFF2-40B4-BE49-F238E27FC236}">
                      <a16:creationId xmlns:a16="http://schemas.microsoft.com/office/drawing/2014/main" id="{02450ADE-B494-4217-8911-30978278C5A6}"/>
                    </a:ext>
                  </a:extLst>
                </p:cNvPr>
                <p:cNvSpPr>
                  <a:spLocks/>
                </p:cNvSpPr>
                <p:nvPr userDrawn="1"/>
              </p:nvSpPr>
              <p:spPr bwMode="auto">
                <a:xfrm>
                  <a:off x="11464925" y="5980113"/>
                  <a:ext cx="23813" cy="60325"/>
                </a:xfrm>
                <a:custGeom>
                  <a:avLst/>
                  <a:gdLst>
                    <a:gd name="T0" fmla="*/ 0 w 15"/>
                    <a:gd name="T1" fmla="*/ 37 h 38"/>
                    <a:gd name="T2" fmla="*/ 3 w 15"/>
                    <a:gd name="T3" fmla="*/ 38 h 38"/>
                    <a:gd name="T4" fmla="*/ 15 w 15"/>
                    <a:gd name="T5" fmla="*/ 1 h 38"/>
                    <a:gd name="T6" fmla="*/ 12 w 15"/>
                    <a:gd name="T7" fmla="*/ 0 h 38"/>
                    <a:gd name="T8" fmla="*/ 0 w 15"/>
                    <a:gd name="T9" fmla="*/ 37 h 38"/>
                  </a:gdLst>
                  <a:ahLst/>
                  <a:cxnLst>
                    <a:cxn ang="0">
                      <a:pos x="T0" y="T1"/>
                    </a:cxn>
                    <a:cxn ang="0">
                      <a:pos x="T2" y="T3"/>
                    </a:cxn>
                    <a:cxn ang="0">
                      <a:pos x="T4" y="T5"/>
                    </a:cxn>
                    <a:cxn ang="0">
                      <a:pos x="T6" y="T7"/>
                    </a:cxn>
                    <a:cxn ang="0">
                      <a:pos x="T8" y="T9"/>
                    </a:cxn>
                  </a:cxnLst>
                  <a:rect l="0" t="0" r="r" b="b"/>
                  <a:pathLst>
                    <a:path w="15" h="38">
                      <a:moveTo>
                        <a:pt x="0" y="37"/>
                      </a:moveTo>
                      <a:lnTo>
                        <a:pt x="3" y="38"/>
                      </a:lnTo>
                      <a:lnTo>
                        <a:pt x="15" y="1"/>
                      </a:lnTo>
                      <a:lnTo>
                        <a:pt x="12"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53">
                  <a:extLst>
                    <a:ext uri="{FF2B5EF4-FFF2-40B4-BE49-F238E27FC236}">
                      <a16:creationId xmlns:a16="http://schemas.microsoft.com/office/drawing/2014/main" id="{2DE9D0DF-EB3E-46B3-82D9-3A5D6A79BB3C}"/>
                    </a:ext>
                  </a:extLst>
                </p:cNvPr>
                <p:cNvSpPr>
                  <a:spLocks/>
                </p:cNvSpPr>
                <p:nvPr userDrawn="1"/>
              </p:nvSpPr>
              <p:spPr bwMode="auto">
                <a:xfrm>
                  <a:off x="11477625" y="5994400"/>
                  <a:ext cx="39688" cy="52387"/>
                </a:xfrm>
                <a:custGeom>
                  <a:avLst/>
                  <a:gdLst>
                    <a:gd name="T0" fmla="*/ 0 w 25"/>
                    <a:gd name="T1" fmla="*/ 32 h 33"/>
                    <a:gd name="T2" fmla="*/ 3 w 25"/>
                    <a:gd name="T3" fmla="*/ 33 h 33"/>
                    <a:gd name="T4" fmla="*/ 25 w 25"/>
                    <a:gd name="T5" fmla="*/ 2 h 33"/>
                    <a:gd name="T6" fmla="*/ 23 w 25"/>
                    <a:gd name="T7" fmla="*/ 0 h 33"/>
                    <a:gd name="T8" fmla="*/ 0 w 25"/>
                    <a:gd name="T9" fmla="*/ 32 h 33"/>
                  </a:gdLst>
                  <a:ahLst/>
                  <a:cxnLst>
                    <a:cxn ang="0">
                      <a:pos x="T0" y="T1"/>
                    </a:cxn>
                    <a:cxn ang="0">
                      <a:pos x="T2" y="T3"/>
                    </a:cxn>
                    <a:cxn ang="0">
                      <a:pos x="T4" y="T5"/>
                    </a:cxn>
                    <a:cxn ang="0">
                      <a:pos x="T6" y="T7"/>
                    </a:cxn>
                    <a:cxn ang="0">
                      <a:pos x="T8" y="T9"/>
                    </a:cxn>
                  </a:cxnLst>
                  <a:rect l="0" t="0" r="r" b="b"/>
                  <a:pathLst>
                    <a:path w="25" h="33">
                      <a:moveTo>
                        <a:pt x="0" y="32"/>
                      </a:moveTo>
                      <a:lnTo>
                        <a:pt x="3" y="33"/>
                      </a:lnTo>
                      <a:lnTo>
                        <a:pt x="25" y="2"/>
                      </a:lnTo>
                      <a:lnTo>
                        <a:pt x="23"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54">
                  <a:extLst>
                    <a:ext uri="{FF2B5EF4-FFF2-40B4-BE49-F238E27FC236}">
                      <a16:creationId xmlns:a16="http://schemas.microsoft.com/office/drawing/2014/main" id="{5B76EE64-F012-4D68-B010-D4B3AE375830}"/>
                    </a:ext>
                  </a:extLst>
                </p:cNvPr>
                <p:cNvSpPr>
                  <a:spLocks/>
                </p:cNvSpPr>
                <p:nvPr userDrawn="1"/>
              </p:nvSpPr>
              <p:spPr bwMode="auto">
                <a:xfrm>
                  <a:off x="11488738" y="6018213"/>
                  <a:ext cx="52388" cy="39687"/>
                </a:xfrm>
                <a:custGeom>
                  <a:avLst/>
                  <a:gdLst>
                    <a:gd name="T0" fmla="*/ 0 w 33"/>
                    <a:gd name="T1" fmla="*/ 23 h 25"/>
                    <a:gd name="T2" fmla="*/ 2 w 33"/>
                    <a:gd name="T3" fmla="*/ 25 h 25"/>
                    <a:gd name="T4" fmla="*/ 33 w 33"/>
                    <a:gd name="T5" fmla="*/ 2 h 25"/>
                    <a:gd name="T6" fmla="*/ 31 w 33"/>
                    <a:gd name="T7" fmla="*/ 0 h 25"/>
                    <a:gd name="T8" fmla="*/ 0 w 33"/>
                    <a:gd name="T9" fmla="*/ 23 h 25"/>
                  </a:gdLst>
                  <a:ahLst/>
                  <a:cxnLst>
                    <a:cxn ang="0">
                      <a:pos x="T0" y="T1"/>
                    </a:cxn>
                    <a:cxn ang="0">
                      <a:pos x="T2" y="T3"/>
                    </a:cxn>
                    <a:cxn ang="0">
                      <a:pos x="T4" y="T5"/>
                    </a:cxn>
                    <a:cxn ang="0">
                      <a:pos x="T6" y="T7"/>
                    </a:cxn>
                    <a:cxn ang="0">
                      <a:pos x="T8" y="T9"/>
                    </a:cxn>
                  </a:cxnLst>
                  <a:rect l="0" t="0" r="r" b="b"/>
                  <a:pathLst>
                    <a:path w="33" h="25">
                      <a:moveTo>
                        <a:pt x="0" y="23"/>
                      </a:moveTo>
                      <a:lnTo>
                        <a:pt x="2" y="25"/>
                      </a:lnTo>
                      <a:lnTo>
                        <a:pt x="33" y="2"/>
                      </a:lnTo>
                      <a:lnTo>
                        <a:pt x="3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55">
                  <a:extLst>
                    <a:ext uri="{FF2B5EF4-FFF2-40B4-BE49-F238E27FC236}">
                      <a16:creationId xmlns:a16="http://schemas.microsoft.com/office/drawing/2014/main" id="{3F51E5B3-30ED-4595-9D63-ADC85053857E}"/>
                    </a:ext>
                  </a:extLst>
                </p:cNvPr>
                <p:cNvSpPr>
                  <a:spLocks/>
                </p:cNvSpPr>
                <p:nvPr userDrawn="1"/>
              </p:nvSpPr>
              <p:spPr bwMode="auto">
                <a:xfrm>
                  <a:off x="11495088" y="6046788"/>
                  <a:ext cx="60325" cy="23812"/>
                </a:xfrm>
                <a:custGeom>
                  <a:avLst/>
                  <a:gdLst>
                    <a:gd name="T0" fmla="*/ 0 w 38"/>
                    <a:gd name="T1" fmla="*/ 12 h 15"/>
                    <a:gd name="T2" fmla="*/ 1 w 38"/>
                    <a:gd name="T3" fmla="*/ 15 h 15"/>
                    <a:gd name="T4" fmla="*/ 38 w 38"/>
                    <a:gd name="T5" fmla="*/ 3 h 15"/>
                    <a:gd name="T6" fmla="*/ 37 w 38"/>
                    <a:gd name="T7" fmla="*/ 0 h 15"/>
                    <a:gd name="T8" fmla="*/ 0 w 38"/>
                    <a:gd name="T9" fmla="*/ 12 h 15"/>
                  </a:gdLst>
                  <a:ahLst/>
                  <a:cxnLst>
                    <a:cxn ang="0">
                      <a:pos x="T0" y="T1"/>
                    </a:cxn>
                    <a:cxn ang="0">
                      <a:pos x="T2" y="T3"/>
                    </a:cxn>
                    <a:cxn ang="0">
                      <a:pos x="T4" y="T5"/>
                    </a:cxn>
                    <a:cxn ang="0">
                      <a:pos x="T6" y="T7"/>
                    </a:cxn>
                    <a:cxn ang="0">
                      <a:pos x="T8" y="T9"/>
                    </a:cxn>
                  </a:cxnLst>
                  <a:rect l="0" t="0" r="r" b="b"/>
                  <a:pathLst>
                    <a:path w="38" h="15">
                      <a:moveTo>
                        <a:pt x="0" y="12"/>
                      </a:moveTo>
                      <a:lnTo>
                        <a:pt x="1" y="15"/>
                      </a:lnTo>
                      <a:lnTo>
                        <a:pt x="38" y="3"/>
                      </a:lnTo>
                      <a:lnTo>
                        <a:pt x="37"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Rectangle 56">
                  <a:extLst>
                    <a:ext uri="{FF2B5EF4-FFF2-40B4-BE49-F238E27FC236}">
                      <a16:creationId xmlns:a16="http://schemas.microsoft.com/office/drawing/2014/main" id="{7D2102AC-2F5F-4CA7-9FCF-347C892D8CBA}"/>
                    </a:ext>
                  </a:extLst>
                </p:cNvPr>
                <p:cNvSpPr>
                  <a:spLocks noChangeArrowheads="1"/>
                </p:cNvSpPr>
                <p:nvPr userDrawn="1"/>
              </p:nvSpPr>
              <p:spPr bwMode="auto">
                <a:xfrm>
                  <a:off x="11498263" y="6080125"/>
                  <a:ext cx="61913"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57">
                  <a:extLst>
                    <a:ext uri="{FF2B5EF4-FFF2-40B4-BE49-F238E27FC236}">
                      <a16:creationId xmlns:a16="http://schemas.microsoft.com/office/drawing/2014/main" id="{C2301AC7-0A0C-4F02-9506-0CBC03D4E610}"/>
                    </a:ext>
                  </a:extLst>
                </p:cNvPr>
                <p:cNvSpPr>
                  <a:spLocks noEditPoints="1"/>
                </p:cNvSpPr>
                <p:nvPr userDrawn="1"/>
              </p:nvSpPr>
              <p:spPr bwMode="auto">
                <a:xfrm>
                  <a:off x="11085513" y="6269038"/>
                  <a:ext cx="23813" cy="53975"/>
                </a:xfrm>
                <a:custGeom>
                  <a:avLst/>
                  <a:gdLst>
                    <a:gd name="T0" fmla="*/ 9 w 15"/>
                    <a:gd name="T1" fmla="*/ 20 h 34"/>
                    <a:gd name="T2" fmla="*/ 8 w 15"/>
                    <a:gd name="T3" fmla="*/ 6 h 34"/>
                    <a:gd name="T4" fmla="*/ 7 w 15"/>
                    <a:gd name="T5" fmla="*/ 6 h 34"/>
                    <a:gd name="T6" fmla="*/ 6 w 15"/>
                    <a:gd name="T7" fmla="*/ 20 h 34"/>
                    <a:gd name="T8" fmla="*/ 9 w 15"/>
                    <a:gd name="T9" fmla="*/ 20 h 34"/>
                    <a:gd name="T10" fmla="*/ 4 w 15"/>
                    <a:gd name="T11" fmla="*/ 0 h 34"/>
                    <a:gd name="T12" fmla="*/ 11 w 15"/>
                    <a:gd name="T13" fmla="*/ 0 h 34"/>
                    <a:gd name="T14" fmla="*/ 15 w 15"/>
                    <a:gd name="T15" fmla="*/ 34 h 34"/>
                    <a:gd name="T16" fmla="*/ 10 w 15"/>
                    <a:gd name="T17" fmla="*/ 34 h 34"/>
                    <a:gd name="T18" fmla="*/ 9 w 15"/>
                    <a:gd name="T19" fmla="*/ 25 h 34"/>
                    <a:gd name="T20" fmla="*/ 6 w 15"/>
                    <a:gd name="T21" fmla="*/ 25 h 34"/>
                    <a:gd name="T22" fmla="*/ 4 w 15"/>
                    <a:gd name="T23" fmla="*/ 34 h 34"/>
                    <a:gd name="T24" fmla="*/ 0 w 15"/>
                    <a:gd name="T25" fmla="*/ 34 h 34"/>
                    <a:gd name="T26" fmla="*/ 4 w 15"/>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4">
                      <a:moveTo>
                        <a:pt x="9" y="20"/>
                      </a:moveTo>
                      <a:lnTo>
                        <a:pt x="8" y="6"/>
                      </a:lnTo>
                      <a:lnTo>
                        <a:pt x="7" y="6"/>
                      </a:lnTo>
                      <a:lnTo>
                        <a:pt x="6" y="20"/>
                      </a:lnTo>
                      <a:lnTo>
                        <a:pt x="9" y="20"/>
                      </a:lnTo>
                      <a:close/>
                      <a:moveTo>
                        <a:pt x="4" y="0"/>
                      </a:moveTo>
                      <a:lnTo>
                        <a:pt x="11" y="0"/>
                      </a:lnTo>
                      <a:lnTo>
                        <a:pt x="15" y="34"/>
                      </a:lnTo>
                      <a:lnTo>
                        <a:pt x="10" y="34"/>
                      </a:lnTo>
                      <a:lnTo>
                        <a:pt x="9" y="25"/>
                      </a:lnTo>
                      <a:lnTo>
                        <a:pt x="6" y="25"/>
                      </a:lnTo>
                      <a:lnTo>
                        <a:pt x="4" y="34"/>
                      </a:lnTo>
                      <a:lnTo>
                        <a:pt x="0" y="3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58">
                  <a:extLst>
                    <a:ext uri="{FF2B5EF4-FFF2-40B4-BE49-F238E27FC236}">
                      <a16:creationId xmlns:a16="http://schemas.microsoft.com/office/drawing/2014/main" id="{334AD813-9456-4D79-8DD8-D6B6040F5BFA}"/>
                    </a:ext>
                  </a:extLst>
                </p:cNvPr>
                <p:cNvSpPr>
                  <a:spLocks/>
                </p:cNvSpPr>
                <p:nvPr userDrawn="1"/>
              </p:nvSpPr>
              <p:spPr bwMode="auto">
                <a:xfrm>
                  <a:off x="11118850" y="6269038"/>
                  <a:ext cx="22225" cy="55562"/>
                </a:xfrm>
                <a:custGeom>
                  <a:avLst/>
                  <a:gdLst>
                    <a:gd name="T0" fmla="*/ 422 w 424"/>
                    <a:gd name="T1" fmla="*/ 0 h 1105"/>
                    <a:gd name="T2" fmla="*/ 424 w 424"/>
                    <a:gd name="T3" fmla="*/ 922 h 1105"/>
                    <a:gd name="T4" fmla="*/ 213 w 424"/>
                    <a:gd name="T5" fmla="*/ 1105 h 1105"/>
                    <a:gd name="T6" fmla="*/ 2 w 424"/>
                    <a:gd name="T7" fmla="*/ 923 h 1105"/>
                    <a:gd name="T8" fmla="*/ 0 w 424"/>
                    <a:gd name="T9" fmla="*/ 1 h 1105"/>
                    <a:gd name="T10" fmla="*/ 162 w 424"/>
                    <a:gd name="T11" fmla="*/ 0 h 1105"/>
                    <a:gd name="T12" fmla="*/ 164 w 424"/>
                    <a:gd name="T13" fmla="*/ 909 h 1105"/>
                    <a:gd name="T14" fmla="*/ 214 w 424"/>
                    <a:gd name="T15" fmla="*/ 976 h 1105"/>
                    <a:gd name="T16" fmla="*/ 262 w 424"/>
                    <a:gd name="T17" fmla="*/ 909 h 1105"/>
                    <a:gd name="T18" fmla="*/ 261 w 424"/>
                    <a:gd name="T19" fmla="*/ 0 h 1105"/>
                    <a:gd name="T20" fmla="*/ 422 w 424"/>
                    <a:gd name="T2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1105">
                      <a:moveTo>
                        <a:pt x="422" y="0"/>
                      </a:moveTo>
                      <a:cubicBezTo>
                        <a:pt x="424" y="922"/>
                        <a:pt x="424" y="922"/>
                        <a:pt x="424" y="922"/>
                      </a:cubicBezTo>
                      <a:cubicBezTo>
                        <a:pt x="424" y="1064"/>
                        <a:pt x="313" y="1105"/>
                        <a:pt x="213" y="1105"/>
                      </a:cubicBezTo>
                      <a:cubicBezTo>
                        <a:pt x="114" y="1105"/>
                        <a:pt x="3" y="1065"/>
                        <a:pt x="2" y="923"/>
                      </a:cubicBezTo>
                      <a:cubicBezTo>
                        <a:pt x="0" y="1"/>
                        <a:pt x="0" y="1"/>
                        <a:pt x="0" y="1"/>
                      </a:cubicBezTo>
                      <a:cubicBezTo>
                        <a:pt x="162" y="0"/>
                        <a:pt x="162" y="0"/>
                        <a:pt x="162" y="0"/>
                      </a:cubicBezTo>
                      <a:cubicBezTo>
                        <a:pt x="164" y="909"/>
                        <a:pt x="164" y="909"/>
                        <a:pt x="164" y="909"/>
                      </a:cubicBezTo>
                      <a:cubicBezTo>
                        <a:pt x="164" y="964"/>
                        <a:pt x="180" y="976"/>
                        <a:pt x="214" y="976"/>
                      </a:cubicBezTo>
                      <a:cubicBezTo>
                        <a:pt x="246" y="976"/>
                        <a:pt x="263" y="964"/>
                        <a:pt x="262" y="909"/>
                      </a:cubicBezTo>
                      <a:cubicBezTo>
                        <a:pt x="261" y="0"/>
                        <a:pt x="261" y="0"/>
                        <a:pt x="261" y="0"/>
                      </a:cubicBezTo>
                      <a:lnTo>
                        <a:pt x="4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59">
                  <a:extLst>
                    <a:ext uri="{FF2B5EF4-FFF2-40B4-BE49-F238E27FC236}">
                      <a16:creationId xmlns:a16="http://schemas.microsoft.com/office/drawing/2014/main" id="{417DEC40-E120-46A1-B7F9-FFCA2B0D796F}"/>
                    </a:ext>
                  </a:extLst>
                </p:cNvPr>
                <p:cNvSpPr>
                  <a:spLocks/>
                </p:cNvSpPr>
                <p:nvPr userDrawn="1"/>
              </p:nvSpPr>
              <p:spPr bwMode="auto">
                <a:xfrm>
                  <a:off x="11180763" y="6267450"/>
                  <a:ext cx="22225" cy="55562"/>
                </a:xfrm>
                <a:custGeom>
                  <a:avLst/>
                  <a:gdLst>
                    <a:gd name="T0" fmla="*/ 14 w 14"/>
                    <a:gd name="T1" fmla="*/ 0 h 35"/>
                    <a:gd name="T2" fmla="*/ 14 w 14"/>
                    <a:gd name="T3" fmla="*/ 5 h 35"/>
                    <a:gd name="T4" fmla="*/ 10 w 14"/>
                    <a:gd name="T5" fmla="*/ 5 h 35"/>
                    <a:gd name="T6" fmla="*/ 10 w 14"/>
                    <a:gd name="T7" fmla="*/ 35 h 35"/>
                    <a:gd name="T8" fmla="*/ 5 w 14"/>
                    <a:gd name="T9" fmla="*/ 35 h 35"/>
                    <a:gd name="T10" fmla="*/ 5 w 14"/>
                    <a:gd name="T11" fmla="*/ 5 h 35"/>
                    <a:gd name="T12" fmla="*/ 0 w 14"/>
                    <a:gd name="T13" fmla="*/ 5 h 35"/>
                    <a:gd name="T14" fmla="*/ 0 w 14"/>
                    <a:gd name="T15" fmla="*/ 1 h 35"/>
                    <a:gd name="T16" fmla="*/ 14 w 1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5">
                      <a:moveTo>
                        <a:pt x="14" y="0"/>
                      </a:moveTo>
                      <a:lnTo>
                        <a:pt x="14" y="5"/>
                      </a:lnTo>
                      <a:lnTo>
                        <a:pt x="10" y="5"/>
                      </a:lnTo>
                      <a:lnTo>
                        <a:pt x="10" y="35"/>
                      </a:lnTo>
                      <a:lnTo>
                        <a:pt x="5" y="35"/>
                      </a:lnTo>
                      <a:lnTo>
                        <a:pt x="5" y="5"/>
                      </a:lnTo>
                      <a:lnTo>
                        <a:pt x="0" y="5"/>
                      </a:lnTo>
                      <a:lnTo>
                        <a:pt x="0" y="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60">
                  <a:extLst>
                    <a:ext uri="{FF2B5EF4-FFF2-40B4-BE49-F238E27FC236}">
                      <a16:creationId xmlns:a16="http://schemas.microsoft.com/office/drawing/2014/main" id="{61C3EBA3-0EE7-4371-9D85-F0CCC9C18CC3}"/>
                    </a:ext>
                  </a:extLst>
                </p:cNvPr>
                <p:cNvSpPr>
                  <a:spLocks noEditPoints="1"/>
                </p:cNvSpPr>
                <p:nvPr userDrawn="1"/>
              </p:nvSpPr>
              <p:spPr bwMode="auto">
                <a:xfrm>
                  <a:off x="11212513" y="6267450"/>
                  <a:ext cx="22225" cy="55562"/>
                </a:xfrm>
                <a:custGeom>
                  <a:avLst/>
                  <a:gdLst>
                    <a:gd name="T0" fmla="*/ 162 w 443"/>
                    <a:gd name="T1" fmla="*/ 450 h 1085"/>
                    <a:gd name="T2" fmla="*/ 192 w 443"/>
                    <a:gd name="T3" fmla="*/ 450 h 1085"/>
                    <a:gd name="T4" fmla="*/ 261 w 443"/>
                    <a:gd name="T5" fmla="*/ 379 h 1085"/>
                    <a:gd name="T6" fmla="*/ 260 w 443"/>
                    <a:gd name="T7" fmla="*/ 183 h 1085"/>
                    <a:gd name="T8" fmla="*/ 199 w 443"/>
                    <a:gd name="T9" fmla="*/ 130 h 1085"/>
                    <a:gd name="T10" fmla="*/ 161 w 443"/>
                    <a:gd name="T11" fmla="*/ 130 h 1085"/>
                    <a:gd name="T12" fmla="*/ 162 w 443"/>
                    <a:gd name="T13" fmla="*/ 450 h 1085"/>
                    <a:gd name="T14" fmla="*/ 2 w 443"/>
                    <a:gd name="T15" fmla="*/ 1085 h 1085"/>
                    <a:gd name="T16" fmla="*/ 0 w 443"/>
                    <a:gd name="T17" fmla="*/ 1 h 1085"/>
                    <a:gd name="T18" fmla="*/ 213 w 443"/>
                    <a:gd name="T19" fmla="*/ 1 h 1085"/>
                    <a:gd name="T20" fmla="*/ 422 w 443"/>
                    <a:gd name="T21" fmla="*/ 186 h 1085"/>
                    <a:gd name="T22" fmla="*/ 422 w 443"/>
                    <a:gd name="T23" fmla="*/ 340 h 1085"/>
                    <a:gd name="T24" fmla="*/ 262 w 443"/>
                    <a:gd name="T25" fmla="*/ 503 h 1085"/>
                    <a:gd name="T26" fmla="*/ 262 w 443"/>
                    <a:gd name="T27" fmla="*/ 506 h 1085"/>
                    <a:gd name="T28" fmla="*/ 416 w 443"/>
                    <a:gd name="T29" fmla="*/ 638 h 1085"/>
                    <a:gd name="T30" fmla="*/ 443 w 443"/>
                    <a:gd name="T31" fmla="*/ 1084 h 1085"/>
                    <a:gd name="T32" fmla="*/ 282 w 443"/>
                    <a:gd name="T33" fmla="*/ 1084 h 1085"/>
                    <a:gd name="T34" fmla="*/ 261 w 443"/>
                    <a:gd name="T35" fmla="*/ 670 h 1085"/>
                    <a:gd name="T36" fmla="*/ 162 w 443"/>
                    <a:gd name="T37" fmla="*/ 582 h 1085"/>
                    <a:gd name="T38" fmla="*/ 163 w 443"/>
                    <a:gd name="T39" fmla="*/ 1084 h 1085"/>
                    <a:gd name="T40" fmla="*/ 2 w 443"/>
                    <a:gd name="T41" fmla="*/ 1085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 h="1085">
                      <a:moveTo>
                        <a:pt x="162" y="450"/>
                      </a:moveTo>
                      <a:cubicBezTo>
                        <a:pt x="192" y="450"/>
                        <a:pt x="192" y="450"/>
                        <a:pt x="192" y="450"/>
                      </a:cubicBezTo>
                      <a:cubicBezTo>
                        <a:pt x="249" y="450"/>
                        <a:pt x="261" y="419"/>
                        <a:pt x="261" y="379"/>
                      </a:cubicBezTo>
                      <a:cubicBezTo>
                        <a:pt x="260" y="183"/>
                        <a:pt x="260" y="183"/>
                        <a:pt x="260" y="183"/>
                      </a:cubicBezTo>
                      <a:cubicBezTo>
                        <a:pt x="260" y="142"/>
                        <a:pt x="236" y="130"/>
                        <a:pt x="199" y="130"/>
                      </a:cubicBezTo>
                      <a:cubicBezTo>
                        <a:pt x="161" y="130"/>
                        <a:pt x="161" y="130"/>
                        <a:pt x="161" y="130"/>
                      </a:cubicBezTo>
                      <a:lnTo>
                        <a:pt x="162" y="450"/>
                      </a:lnTo>
                      <a:close/>
                      <a:moveTo>
                        <a:pt x="2" y="1085"/>
                      </a:moveTo>
                      <a:cubicBezTo>
                        <a:pt x="0" y="1"/>
                        <a:pt x="0" y="1"/>
                        <a:pt x="0" y="1"/>
                      </a:cubicBezTo>
                      <a:cubicBezTo>
                        <a:pt x="213" y="1"/>
                        <a:pt x="213" y="1"/>
                        <a:pt x="213" y="1"/>
                      </a:cubicBezTo>
                      <a:cubicBezTo>
                        <a:pt x="342" y="0"/>
                        <a:pt x="421" y="46"/>
                        <a:pt x="422" y="186"/>
                      </a:cubicBezTo>
                      <a:cubicBezTo>
                        <a:pt x="422" y="340"/>
                        <a:pt x="422" y="340"/>
                        <a:pt x="422" y="340"/>
                      </a:cubicBezTo>
                      <a:cubicBezTo>
                        <a:pt x="422" y="420"/>
                        <a:pt x="399" y="487"/>
                        <a:pt x="262" y="503"/>
                      </a:cubicBezTo>
                      <a:cubicBezTo>
                        <a:pt x="262" y="506"/>
                        <a:pt x="262" y="506"/>
                        <a:pt x="262" y="506"/>
                      </a:cubicBezTo>
                      <a:cubicBezTo>
                        <a:pt x="334" y="515"/>
                        <a:pt x="410" y="539"/>
                        <a:pt x="416" y="638"/>
                      </a:cubicBezTo>
                      <a:cubicBezTo>
                        <a:pt x="426" y="783"/>
                        <a:pt x="417" y="935"/>
                        <a:pt x="443" y="1084"/>
                      </a:cubicBezTo>
                      <a:cubicBezTo>
                        <a:pt x="282" y="1084"/>
                        <a:pt x="282" y="1084"/>
                        <a:pt x="282" y="1084"/>
                      </a:cubicBezTo>
                      <a:cubicBezTo>
                        <a:pt x="254" y="959"/>
                        <a:pt x="261" y="797"/>
                        <a:pt x="261" y="670"/>
                      </a:cubicBezTo>
                      <a:cubicBezTo>
                        <a:pt x="261" y="605"/>
                        <a:pt x="237" y="579"/>
                        <a:pt x="162" y="582"/>
                      </a:cubicBezTo>
                      <a:cubicBezTo>
                        <a:pt x="163" y="1084"/>
                        <a:pt x="163" y="1084"/>
                        <a:pt x="163" y="1084"/>
                      </a:cubicBezTo>
                      <a:lnTo>
                        <a:pt x="2" y="10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61">
                  <a:extLst>
                    <a:ext uri="{FF2B5EF4-FFF2-40B4-BE49-F238E27FC236}">
                      <a16:creationId xmlns:a16="http://schemas.microsoft.com/office/drawing/2014/main" id="{97162590-6B24-41CA-B160-023C067E5F68}"/>
                    </a:ext>
                  </a:extLst>
                </p:cNvPr>
                <p:cNvSpPr>
                  <a:spLocks noEditPoints="1"/>
                </p:cNvSpPr>
                <p:nvPr userDrawn="1"/>
              </p:nvSpPr>
              <p:spPr bwMode="auto">
                <a:xfrm>
                  <a:off x="11244263" y="6267450"/>
                  <a:ext cx="23813" cy="55562"/>
                </a:xfrm>
                <a:custGeom>
                  <a:avLst/>
                  <a:gdLst>
                    <a:gd name="T0" fmla="*/ 8 w 15"/>
                    <a:gd name="T1" fmla="*/ 21 h 35"/>
                    <a:gd name="T2" fmla="*/ 7 w 15"/>
                    <a:gd name="T3" fmla="*/ 7 h 35"/>
                    <a:gd name="T4" fmla="*/ 7 w 15"/>
                    <a:gd name="T5" fmla="*/ 7 h 35"/>
                    <a:gd name="T6" fmla="*/ 6 w 15"/>
                    <a:gd name="T7" fmla="*/ 21 h 35"/>
                    <a:gd name="T8" fmla="*/ 8 w 15"/>
                    <a:gd name="T9" fmla="*/ 21 h 35"/>
                    <a:gd name="T10" fmla="*/ 3 w 15"/>
                    <a:gd name="T11" fmla="*/ 0 h 35"/>
                    <a:gd name="T12" fmla="*/ 11 w 15"/>
                    <a:gd name="T13" fmla="*/ 0 h 35"/>
                    <a:gd name="T14" fmla="*/ 15 w 15"/>
                    <a:gd name="T15" fmla="*/ 35 h 35"/>
                    <a:gd name="T16" fmla="*/ 10 w 15"/>
                    <a:gd name="T17" fmla="*/ 35 h 35"/>
                    <a:gd name="T18" fmla="*/ 9 w 15"/>
                    <a:gd name="T19" fmla="*/ 26 h 35"/>
                    <a:gd name="T20" fmla="*/ 5 w 15"/>
                    <a:gd name="T21" fmla="*/ 26 h 35"/>
                    <a:gd name="T22" fmla="*/ 4 w 15"/>
                    <a:gd name="T23" fmla="*/ 35 h 35"/>
                    <a:gd name="T24" fmla="*/ 0 w 15"/>
                    <a:gd name="T25" fmla="*/ 35 h 35"/>
                    <a:gd name="T26" fmla="*/ 3 w 1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5">
                      <a:moveTo>
                        <a:pt x="8" y="21"/>
                      </a:moveTo>
                      <a:lnTo>
                        <a:pt x="7" y="7"/>
                      </a:lnTo>
                      <a:lnTo>
                        <a:pt x="7" y="7"/>
                      </a:lnTo>
                      <a:lnTo>
                        <a:pt x="6" y="21"/>
                      </a:lnTo>
                      <a:lnTo>
                        <a:pt x="8" y="21"/>
                      </a:lnTo>
                      <a:close/>
                      <a:moveTo>
                        <a:pt x="3" y="0"/>
                      </a:moveTo>
                      <a:lnTo>
                        <a:pt x="11" y="0"/>
                      </a:lnTo>
                      <a:lnTo>
                        <a:pt x="15" y="35"/>
                      </a:lnTo>
                      <a:lnTo>
                        <a:pt x="10" y="35"/>
                      </a:lnTo>
                      <a:lnTo>
                        <a:pt x="9" y="26"/>
                      </a:lnTo>
                      <a:lnTo>
                        <a:pt x="5" y="26"/>
                      </a:lnTo>
                      <a:lnTo>
                        <a:pt x="4" y="35"/>
                      </a:lnTo>
                      <a:lnTo>
                        <a:pt x="0" y="35"/>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62">
                  <a:extLst>
                    <a:ext uri="{FF2B5EF4-FFF2-40B4-BE49-F238E27FC236}">
                      <a16:creationId xmlns:a16="http://schemas.microsoft.com/office/drawing/2014/main" id="{6D982886-8B54-4C99-A99B-E123EF4D3D52}"/>
                    </a:ext>
                  </a:extLst>
                </p:cNvPr>
                <p:cNvSpPr>
                  <a:spLocks/>
                </p:cNvSpPr>
                <p:nvPr userDrawn="1"/>
              </p:nvSpPr>
              <p:spPr bwMode="auto">
                <a:xfrm>
                  <a:off x="11277600" y="6267450"/>
                  <a:ext cx="19050" cy="55562"/>
                </a:xfrm>
                <a:custGeom>
                  <a:avLst/>
                  <a:gdLst>
                    <a:gd name="T0" fmla="*/ 0 w 12"/>
                    <a:gd name="T1" fmla="*/ 35 h 35"/>
                    <a:gd name="T2" fmla="*/ 0 w 12"/>
                    <a:gd name="T3" fmla="*/ 0 h 35"/>
                    <a:gd name="T4" fmla="*/ 5 w 12"/>
                    <a:gd name="T5" fmla="*/ 0 h 35"/>
                    <a:gd name="T6" fmla="*/ 5 w 12"/>
                    <a:gd name="T7" fmla="*/ 30 h 35"/>
                    <a:gd name="T8" fmla="*/ 12 w 12"/>
                    <a:gd name="T9" fmla="*/ 30 h 35"/>
                    <a:gd name="T10" fmla="*/ 12 w 12"/>
                    <a:gd name="T11" fmla="*/ 35 h 35"/>
                    <a:gd name="T12" fmla="*/ 0 w 1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0" y="35"/>
                      </a:moveTo>
                      <a:lnTo>
                        <a:pt x="0" y="0"/>
                      </a:lnTo>
                      <a:lnTo>
                        <a:pt x="5" y="0"/>
                      </a:lnTo>
                      <a:lnTo>
                        <a:pt x="5" y="30"/>
                      </a:lnTo>
                      <a:lnTo>
                        <a:pt x="12" y="30"/>
                      </a:lnTo>
                      <a:lnTo>
                        <a:pt x="12" y="35"/>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Rectangle 63">
                  <a:extLst>
                    <a:ext uri="{FF2B5EF4-FFF2-40B4-BE49-F238E27FC236}">
                      <a16:creationId xmlns:a16="http://schemas.microsoft.com/office/drawing/2014/main" id="{7508C505-97CF-4CA3-AB2E-DF9D9CC7466F}"/>
                    </a:ext>
                  </a:extLst>
                </p:cNvPr>
                <p:cNvSpPr>
                  <a:spLocks noChangeArrowheads="1"/>
                </p:cNvSpPr>
                <p:nvPr userDrawn="1"/>
              </p:nvSpPr>
              <p:spPr bwMode="auto">
                <a:xfrm>
                  <a:off x="11304588" y="6267450"/>
                  <a:ext cx="7938"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64">
                  <a:extLst>
                    <a:ext uri="{FF2B5EF4-FFF2-40B4-BE49-F238E27FC236}">
                      <a16:creationId xmlns:a16="http://schemas.microsoft.com/office/drawing/2014/main" id="{0E1D7C64-F3A3-4644-9680-EE4F0C2D1FE6}"/>
                    </a:ext>
                  </a:extLst>
                </p:cNvPr>
                <p:cNvSpPr>
                  <a:spLocks noEditPoints="1"/>
                </p:cNvSpPr>
                <p:nvPr userDrawn="1"/>
              </p:nvSpPr>
              <p:spPr bwMode="auto">
                <a:xfrm>
                  <a:off x="11322050" y="6267450"/>
                  <a:ext cx="25400" cy="55562"/>
                </a:xfrm>
                <a:custGeom>
                  <a:avLst/>
                  <a:gdLst>
                    <a:gd name="T0" fmla="*/ 9 w 16"/>
                    <a:gd name="T1" fmla="*/ 21 h 35"/>
                    <a:gd name="T2" fmla="*/ 8 w 16"/>
                    <a:gd name="T3" fmla="*/ 7 h 35"/>
                    <a:gd name="T4" fmla="*/ 8 w 16"/>
                    <a:gd name="T5" fmla="*/ 7 h 35"/>
                    <a:gd name="T6" fmla="*/ 6 w 16"/>
                    <a:gd name="T7" fmla="*/ 21 h 35"/>
                    <a:gd name="T8" fmla="*/ 9 w 16"/>
                    <a:gd name="T9" fmla="*/ 21 h 35"/>
                    <a:gd name="T10" fmla="*/ 4 w 16"/>
                    <a:gd name="T11" fmla="*/ 0 h 35"/>
                    <a:gd name="T12" fmla="*/ 12 w 16"/>
                    <a:gd name="T13" fmla="*/ 0 h 35"/>
                    <a:gd name="T14" fmla="*/ 16 w 16"/>
                    <a:gd name="T15" fmla="*/ 35 h 35"/>
                    <a:gd name="T16" fmla="*/ 11 w 16"/>
                    <a:gd name="T17" fmla="*/ 35 h 35"/>
                    <a:gd name="T18" fmla="*/ 10 w 16"/>
                    <a:gd name="T19" fmla="*/ 25 h 35"/>
                    <a:gd name="T20" fmla="*/ 6 w 16"/>
                    <a:gd name="T21" fmla="*/ 25 h 35"/>
                    <a:gd name="T22" fmla="*/ 5 w 16"/>
                    <a:gd name="T23" fmla="*/ 35 h 35"/>
                    <a:gd name="T24" fmla="*/ 0 w 16"/>
                    <a:gd name="T25" fmla="*/ 35 h 35"/>
                    <a:gd name="T26" fmla="*/ 4 w 16"/>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5">
                      <a:moveTo>
                        <a:pt x="9" y="21"/>
                      </a:moveTo>
                      <a:lnTo>
                        <a:pt x="8" y="7"/>
                      </a:lnTo>
                      <a:lnTo>
                        <a:pt x="8" y="7"/>
                      </a:lnTo>
                      <a:lnTo>
                        <a:pt x="6" y="21"/>
                      </a:lnTo>
                      <a:lnTo>
                        <a:pt x="9" y="21"/>
                      </a:lnTo>
                      <a:close/>
                      <a:moveTo>
                        <a:pt x="4" y="0"/>
                      </a:moveTo>
                      <a:lnTo>
                        <a:pt x="12" y="0"/>
                      </a:lnTo>
                      <a:lnTo>
                        <a:pt x="16" y="35"/>
                      </a:lnTo>
                      <a:lnTo>
                        <a:pt x="11" y="35"/>
                      </a:lnTo>
                      <a:lnTo>
                        <a:pt x="10" y="25"/>
                      </a:lnTo>
                      <a:lnTo>
                        <a:pt x="6" y="25"/>
                      </a:lnTo>
                      <a:lnTo>
                        <a:pt x="5" y="35"/>
                      </a:lnTo>
                      <a:lnTo>
                        <a:pt x="0" y="3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65">
                  <a:extLst>
                    <a:ext uri="{FF2B5EF4-FFF2-40B4-BE49-F238E27FC236}">
                      <a16:creationId xmlns:a16="http://schemas.microsoft.com/office/drawing/2014/main" id="{B004F6BF-6D7A-4479-B72E-3C6B93F6D513}"/>
                    </a:ext>
                  </a:extLst>
                </p:cNvPr>
                <p:cNvSpPr>
                  <a:spLocks/>
                </p:cNvSpPr>
                <p:nvPr userDrawn="1"/>
              </p:nvSpPr>
              <p:spPr bwMode="auto">
                <a:xfrm>
                  <a:off x="11150600" y="6267450"/>
                  <a:ext cx="22225" cy="57150"/>
                </a:xfrm>
                <a:custGeom>
                  <a:avLst/>
                  <a:gdLst>
                    <a:gd name="T0" fmla="*/ 162 w 424"/>
                    <a:gd name="T1" fmla="*/ 196 h 1126"/>
                    <a:gd name="T2" fmla="*/ 212 w 424"/>
                    <a:gd name="T3" fmla="*/ 129 h 1126"/>
                    <a:gd name="T4" fmla="*/ 261 w 424"/>
                    <a:gd name="T5" fmla="*/ 196 h 1126"/>
                    <a:gd name="T6" fmla="*/ 261 w 424"/>
                    <a:gd name="T7" fmla="*/ 313 h 1126"/>
                    <a:gd name="T8" fmla="*/ 423 w 424"/>
                    <a:gd name="T9" fmla="*/ 313 h 1126"/>
                    <a:gd name="T10" fmla="*/ 422 w 424"/>
                    <a:gd name="T11" fmla="*/ 182 h 1126"/>
                    <a:gd name="T12" fmla="*/ 210 w 424"/>
                    <a:gd name="T13" fmla="*/ 0 h 1126"/>
                    <a:gd name="T14" fmla="*/ 1 w 424"/>
                    <a:gd name="T15" fmla="*/ 183 h 1126"/>
                    <a:gd name="T16" fmla="*/ 1 w 424"/>
                    <a:gd name="T17" fmla="*/ 338 h 1126"/>
                    <a:gd name="T18" fmla="*/ 262 w 424"/>
                    <a:gd name="T19" fmla="*/ 815 h 1126"/>
                    <a:gd name="T20" fmla="*/ 262 w 424"/>
                    <a:gd name="T21" fmla="*/ 930 h 1126"/>
                    <a:gd name="T22" fmla="*/ 214 w 424"/>
                    <a:gd name="T23" fmla="*/ 997 h 1126"/>
                    <a:gd name="T24" fmla="*/ 163 w 424"/>
                    <a:gd name="T25" fmla="*/ 930 h 1126"/>
                    <a:gd name="T26" fmla="*/ 163 w 424"/>
                    <a:gd name="T27" fmla="*/ 811 h 1126"/>
                    <a:gd name="T28" fmla="*/ 2 w 424"/>
                    <a:gd name="T29" fmla="*/ 811 h 1126"/>
                    <a:gd name="T30" fmla="*/ 2 w 424"/>
                    <a:gd name="T31" fmla="*/ 944 h 1126"/>
                    <a:gd name="T32" fmla="*/ 212 w 424"/>
                    <a:gd name="T33" fmla="*/ 1126 h 1126"/>
                    <a:gd name="T34" fmla="*/ 424 w 424"/>
                    <a:gd name="T35" fmla="*/ 943 h 1126"/>
                    <a:gd name="T36" fmla="*/ 423 w 424"/>
                    <a:gd name="T37" fmla="*/ 751 h 1126"/>
                    <a:gd name="T38" fmla="*/ 162 w 424"/>
                    <a:gd name="T39" fmla="*/ 330 h 1126"/>
                    <a:gd name="T40" fmla="*/ 162 w 424"/>
                    <a:gd name="T41" fmla="*/ 196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4" h="1126">
                      <a:moveTo>
                        <a:pt x="162" y="196"/>
                      </a:moveTo>
                      <a:cubicBezTo>
                        <a:pt x="162" y="142"/>
                        <a:pt x="179" y="129"/>
                        <a:pt x="212" y="129"/>
                      </a:cubicBezTo>
                      <a:cubicBezTo>
                        <a:pt x="244" y="129"/>
                        <a:pt x="261" y="141"/>
                        <a:pt x="261" y="196"/>
                      </a:cubicBezTo>
                      <a:cubicBezTo>
                        <a:pt x="261" y="313"/>
                        <a:pt x="261" y="313"/>
                        <a:pt x="261" y="313"/>
                      </a:cubicBezTo>
                      <a:cubicBezTo>
                        <a:pt x="423" y="313"/>
                        <a:pt x="423" y="313"/>
                        <a:pt x="423" y="313"/>
                      </a:cubicBezTo>
                      <a:cubicBezTo>
                        <a:pt x="422" y="182"/>
                        <a:pt x="422" y="182"/>
                        <a:pt x="422" y="182"/>
                      </a:cubicBezTo>
                      <a:cubicBezTo>
                        <a:pt x="422" y="41"/>
                        <a:pt x="311" y="0"/>
                        <a:pt x="210" y="0"/>
                      </a:cubicBezTo>
                      <a:cubicBezTo>
                        <a:pt x="111" y="0"/>
                        <a:pt x="0" y="41"/>
                        <a:pt x="1" y="183"/>
                      </a:cubicBezTo>
                      <a:cubicBezTo>
                        <a:pt x="1" y="338"/>
                        <a:pt x="1" y="338"/>
                        <a:pt x="1" y="338"/>
                      </a:cubicBezTo>
                      <a:cubicBezTo>
                        <a:pt x="1" y="515"/>
                        <a:pt x="262" y="663"/>
                        <a:pt x="262" y="815"/>
                      </a:cubicBezTo>
                      <a:cubicBezTo>
                        <a:pt x="262" y="930"/>
                        <a:pt x="262" y="930"/>
                        <a:pt x="262" y="930"/>
                      </a:cubicBezTo>
                      <a:cubicBezTo>
                        <a:pt x="262" y="984"/>
                        <a:pt x="246" y="997"/>
                        <a:pt x="214" y="997"/>
                      </a:cubicBezTo>
                      <a:cubicBezTo>
                        <a:pt x="180" y="997"/>
                        <a:pt x="164" y="985"/>
                        <a:pt x="163" y="930"/>
                      </a:cubicBezTo>
                      <a:cubicBezTo>
                        <a:pt x="163" y="811"/>
                        <a:pt x="163" y="811"/>
                        <a:pt x="163" y="811"/>
                      </a:cubicBezTo>
                      <a:cubicBezTo>
                        <a:pt x="2" y="811"/>
                        <a:pt x="2" y="811"/>
                        <a:pt x="2" y="811"/>
                      </a:cubicBezTo>
                      <a:cubicBezTo>
                        <a:pt x="2" y="944"/>
                        <a:pt x="2" y="944"/>
                        <a:pt x="2" y="944"/>
                      </a:cubicBezTo>
                      <a:cubicBezTo>
                        <a:pt x="2" y="1085"/>
                        <a:pt x="114" y="1126"/>
                        <a:pt x="212" y="1126"/>
                      </a:cubicBezTo>
                      <a:cubicBezTo>
                        <a:pt x="313" y="1126"/>
                        <a:pt x="424" y="1084"/>
                        <a:pt x="424" y="943"/>
                      </a:cubicBezTo>
                      <a:cubicBezTo>
                        <a:pt x="423" y="751"/>
                        <a:pt x="423" y="751"/>
                        <a:pt x="423" y="751"/>
                      </a:cubicBezTo>
                      <a:cubicBezTo>
                        <a:pt x="423" y="642"/>
                        <a:pt x="162" y="408"/>
                        <a:pt x="162" y="330"/>
                      </a:cubicBezTo>
                      <a:lnTo>
                        <a:pt x="162"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44" name="Group 43">
              <a:extLst>
                <a:ext uri="{FF2B5EF4-FFF2-40B4-BE49-F238E27FC236}">
                  <a16:creationId xmlns:a16="http://schemas.microsoft.com/office/drawing/2014/main" id="{849FA3E9-CF5D-4BEF-85F0-5DDEC2975279}"/>
                </a:ext>
              </a:extLst>
            </p:cNvPr>
            <p:cNvGrpSpPr/>
            <p:nvPr userDrawn="1"/>
          </p:nvGrpSpPr>
          <p:grpSpPr>
            <a:xfrm>
              <a:off x="8659287" y="6852230"/>
              <a:ext cx="697061" cy="320917"/>
              <a:chOff x="10072688" y="5965824"/>
              <a:chExt cx="741362" cy="341313"/>
            </a:xfrm>
          </p:grpSpPr>
          <p:sp>
            <p:nvSpPr>
              <p:cNvPr id="45" name="Freeform 69">
                <a:extLst>
                  <a:ext uri="{FF2B5EF4-FFF2-40B4-BE49-F238E27FC236}">
                    <a16:creationId xmlns:a16="http://schemas.microsoft.com/office/drawing/2014/main" id="{6456F101-40D8-4220-AAF7-A62C52D1DCEF}"/>
                  </a:ext>
                </a:extLst>
              </p:cNvPr>
              <p:cNvSpPr>
                <a:spLocks/>
              </p:cNvSpPr>
              <p:nvPr userDrawn="1"/>
            </p:nvSpPr>
            <p:spPr bwMode="auto">
              <a:xfrm>
                <a:off x="10429875" y="6157912"/>
                <a:ext cx="66675" cy="66675"/>
              </a:xfrm>
              <a:custGeom>
                <a:avLst/>
                <a:gdLst>
                  <a:gd name="T0" fmla="*/ 33 w 42"/>
                  <a:gd name="T1" fmla="*/ 21 h 42"/>
                  <a:gd name="T2" fmla="*/ 32 w 42"/>
                  <a:gd name="T3" fmla="*/ 20 h 42"/>
                  <a:gd name="T4" fmla="*/ 33 w 42"/>
                  <a:gd name="T5" fmla="*/ 20 h 42"/>
                  <a:gd name="T6" fmla="*/ 39 w 42"/>
                  <a:gd name="T7" fmla="*/ 10 h 42"/>
                  <a:gd name="T8" fmla="*/ 28 w 42"/>
                  <a:gd name="T9" fmla="*/ 12 h 42"/>
                  <a:gd name="T10" fmla="*/ 27 w 42"/>
                  <a:gd name="T11" fmla="*/ 13 h 42"/>
                  <a:gd name="T12" fmla="*/ 27 w 42"/>
                  <a:gd name="T13" fmla="*/ 12 h 42"/>
                  <a:gd name="T14" fmla="*/ 23 w 42"/>
                  <a:gd name="T15" fmla="*/ 0 h 42"/>
                  <a:gd name="T16" fmla="*/ 18 w 42"/>
                  <a:gd name="T17" fmla="*/ 11 h 42"/>
                  <a:gd name="T18" fmla="*/ 18 w 42"/>
                  <a:gd name="T19" fmla="*/ 12 h 42"/>
                  <a:gd name="T20" fmla="*/ 17 w 42"/>
                  <a:gd name="T21" fmla="*/ 11 h 42"/>
                  <a:gd name="T22" fmla="*/ 6 w 42"/>
                  <a:gd name="T23" fmla="*/ 7 h 42"/>
                  <a:gd name="T24" fmla="*/ 11 w 42"/>
                  <a:gd name="T25" fmla="*/ 18 h 42"/>
                  <a:gd name="T26" fmla="*/ 11 w 42"/>
                  <a:gd name="T27" fmla="*/ 19 h 42"/>
                  <a:gd name="T28" fmla="*/ 11 w 42"/>
                  <a:gd name="T29" fmla="*/ 19 h 42"/>
                  <a:gd name="T30" fmla="*/ 0 w 42"/>
                  <a:gd name="T31" fmla="*/ 25 h 42"/>
                  <a:gd name="T32" fmla="*/ 12 w 42"/>
                  <a:gd name="T33" fmla="*/ 28 h 42"/>
                  <a:gd name="T34" fmla="*/ 13 w 42"/>
                  <a:gd name="T35" fmla="*/ 28 h 42"/>
                  <a:gd name="T36" fmla="*/ 12 w 42"/>
                  <a:gd name="T37" fmla="*/ 29 h 42"/>
                  <a:gd name="T38" fmla="*/ 11 w 42"/>
                  <a:gd name="T39" fmla="*/ 36 h 42"/>
                  <a:gd name="T40" fmla="*/ 11 w 42"/>
                  <a:gd name="T41" fmla="*/ 41 h 42"/>
                  <a:gd name="T42" fmla="*/ 21 w 42"/>
                  <a:gd name="T43" fmla="*/ 33 h 42"/>
                  <a:gd name="T44" fmla="*/ 29 w 42"/>
                  <a:gd name="T45" fmla="*/ 42 h 42"/>
                  <a:gd name="T46" fmla="*/ 29 w 42"/>
                  <a:gd name="T47" fmla="*/ 36 h 42"/>
                  <a:gd name="T48" fmla="*/ 29 w 42"/>
                  <a:gd name="T49" fmla="*/ 30 h 42"/>
                  <a:gd name="T50" fmla="*/ 29 w 42"/>
                  <a:gd name="T51" fmla="*/ 29 h 42"/>
                  <a:gd name="T52" fmla="*/ 30 w 42"/>
                  <a:gd name="T53" fmla="*/ 29 h 42"/>
                  <a:gd name="T54" fmla="*/ 42 w 42"/>
                  <a:gd name="T55" fmla="*/ 28 h 42"/>
                  <a:gd name="T56" fmla="*/ 33 w 42"/>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21"/>
                    </a:moveTo>
                    <a:lnTo>
                      <a:pt x="32" y="20"/>
                    </a:lnTo>
                    <a:lnTo>
                      <a:pt x="33" y="20"/>
                    </a:lnTo>
                    <a:lnTo>
                      <a:pt x="39" y="10"/>
                    </a:lnTo>
                    <a:lnTo>
                      <a:pt x="28" y="12"/>
                    </a:lnTo>
                    <a:lnTo>
                      <a:pt x="27" y="13"/>
                    </a:lnTo>
                    <a:lnTo>
                      <a:pt x="27" y="12"/>
                    </a:lnTo>
                    <a:lnTo>
                      <a:pt x="23" y="0"/>
                    </a:lnTo>
                    <a:lnTo>
                      <a:pt x="18" y="11"/>
                    </a:lnTo>
                    <a:lnTo>
                      <a:pt x="18" y="12"/>
                    </a:lnTo>
                    <a:lnTo>
                      <a:pt x="17" y="11"/>
                    </a:lnTo>
                    <a:lnTo>
                      <a:pt x="6" y="7"/>
                    </a:lnTo>
                    <a:lnTo>
                      <a:pt x="11" y="18"/>
                    </a:lnTo>
                    <a:lnTo>
                      <a:pt x="11" y="19"/>
                    </a:lnTo>
                    <a:lnTo>
                      <a:pt x="11" y="19"/>
                    </a:lnTo>
                    <a:lnTo>
                      <a:pt x="0" y="25"/>
                    </a:lnTo>
                    <a:lnTo>
                      <a:pt x="12" y="28"/>
                    </a:lnTo>
                    <a:lnTo>
                      <a:pt x="13" y="28"/>
                    </a:lnTo>
                    <a:lnTo>
                      <a:pt x="12" y="29"/>
                    </a:lnTo>
                    <a:lnTo>
                      <a:pt x="11" y="36"/>
                    </a:lnTo>
                    <a:lnTo>
                      <a:pt x="11" y="41"/>
                    </a:lnTo>
                    <a:lnTo>
                      <a:pt x="21" y="33"/>
                    </a:lnTo>
                    <a:lnTo>
                      <a:pt x="29" y="42"/>
                    </a:lnTo>
                    <a:lnTo>
                      <a:pt x="29" y="36"/>
                    </a:lnTo>
                    <a:lnTo>
                      <a:pt x="29" y="30"/>
                    </a:lnTo>
                    <a:lnTo>
                      <a:pt x="29" y="29"/>
                    </a:lnTo>
                    <a:lnTo>
                      <a:pt x="30" y="29"/>
                    </a:lnTo>
                    <a:lnTo>
                      <a:pt x="42" y="28"/>
                    </a:lnTo>
                    <a:lnTo>
                      <a:pt x="33" y="21"/>
                    </a:lnTo>
                    <a:close/>
                  </a:path>
                </a:pathLst>
              </a:custGeom>
              <a:solidFill>
                <a:srgbClr val="C91E57"/>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46" name="Group 45">
                <a:extLst>
                  <a:ext uri="{FF2B5EF4-FFF2-40B4-BE49-F238E27FC236}">
                    <a16:creationId xmlns:a16="http://schemas.microsoft.com/office/drawing/2014/main" id="{5D87F739-795B-45D4-A26A-CA3ED742F050}"/>
                  </a:ext>
                </a:extLst>
              </p:cNvPr>
              <p:cNvGrpSpPr/>
              <p:nvPr userDrawn="1"/>
            </p:nvGrpSpPr>
            <p:grpSpPr>
              <a:xfrm>
                <a:off x="10072688" y="5965824"/>
                <a:ext cx="741362" cy="341313"/>
                <a:chOff x="10072688" y="5965824"/>
                <a:chExt cx="741362" cy="341313"/>
              </a:xfrm>
              <a:solidFill>
                <a:srgbClr val="253D8C"/>
              </a:solidFill>
            </p:grpSpPr>
            <p:sp>
              <p:nvSpPr>
                <p:cNvPr id="47" name="Freeform 70">
                  <a:extLst>
                    <a:ext uri="{FF2B5EF4-FFF2-40B4-BE49-F238E27FC236}">
                      <a16:creationId xmlns:a16="http://schemas.microsoft.com/office/drawing/2014/main" id="{C646A165-EEAB-401D-A173-13CBDCF2B943}"/>
                    </a:ext>
                  </a:extLst>
                </p:cNvPr>
                <p:cNvSpPr>
                  <a:spLocks/>
                </p:cNvSpPr>
                <p:nvPr userDrawn="1"/>
              </p:nvSpPr>
              <p:spPr bwMode="auto">
                <a:xfrm>
                  <a:off x="10461625" y="6213474"/>
                  <a:ext cx="1587" cy="0"/>
                </a:xfrm>
                <a:custGeom>
                  <a:avLst/>
                  <a:gdLst>
                    <a:gd name="T0" fmla="*/ 0 w 59"/>
                    <a:gd name="T1" fmla="*/ 0 h 2"/>
                    <a:gd name="T2" fmla="*/ 7 w 59"/>
                    <a:gd name="T3" fmla="*/ 0 h 2"/>
                    <a:gd name="T4" fmla="*/ 59 w 59"/>
                    <a:gd name="T5" fmla="*/ 2 h 2"/>
                  </a:gdLst>
                  <a:ahLst/>
                  <a:cxnLst>
                    <a:cxn ang="0">
                      <a:pos x="T0" y="T1"/>
                    </a:cxn>
                    <a:cxn ang="0">
                      <a:pos x="T2" y="T3"/>
                    </a:cxn>
                    <a:cxn ang="0">
                      <a:pos x="T4" y="T5"/>
                    </a:cxn>
                  </a:cxnLst>
                  <a:rect l="0" t="0" r="r" b="b"/>
                  <a:pathLst>
                    <a:path w="59" h="2">
                      <a:moveTo>
                        <a:pt x="0" y="0"/>
                      </a:moveTo>
                      <a:cubicBezTo>
                        <a:pt x="2" y="0"/>
                        <a:pt x="4" y="0"/>
                        <a:pt x="7" y="0"/>
                      </a:cubicBezTo>
                      <a:cubicBezTo>
                        <a:pt x="25" y="0"/>
                        <a:pt x="42" y="1"/>
                        <a:pt x="59"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71">
                  <a:extLst>
                    <a:ext uri="{FF2B5EF4-FFF2-40B4-BE49-F238E27FC236}">
                      <a16:creationId xmlns:a16="http://schemas.microsoft.com/office/drawing/2014/main" id="{BF230FEE-DC2F-45B6-AC70-9B5D04F8DFF1}"/>
                    </a:ext>
                  </a:extLst>
                </p:cNvPr>
                <p:cNvSpPr>
                  <a:spLocks noEditPoints="1"/>
                </p:cNvSpPr>
                <p:nvPr userDrawn="1"/>
              </p:nvSpPr>
              <p:spPr bwMode="auto">
                <a:xfrm>
                  <a:off x="10412413" y="6213474"/>
                  <a:ext cx="96837" cy="93663"/>
                </a:xfrm>
                <a:custGeom>
                  <a:avLst/>
                  <a:gdLst>
                    <a:gd name="T0" fmla="*/ 2473 w 3674"/>
                    <a:gd name="T1" fmla="*/ 2595 h 3458"/>
                    <a:gd name="T2" fmla="*/ 1917 w 3674"/>
                    <a:gd name="T3" fmla="*/ 3032 h 3458"/>
                    <a:gd name="T4" fmla="*/ 1260 w 3674"/>
                    <a:gd name="T5" fmla="*/ 2471 h 3458"/>
                    <a:gd name="T6" fmla="*/ 1103 w 3674"/>
                    <a:gd name="T7" fmla="*/ 1536 h 3458"/>
                    <a:gd name="T8" fmla="*/ 1217 w 3674"/>
                    <a:gd name="T9" fmla="*/ 853 h 3458"/>
                    <a:gd name="T10" fmla="*/ 1757 w 3674"/>
                    <a:gd name="T11" fmla="*/ 427 h 3458"/>
                    <a:gd name="T12" fmla="*/ 2429 w 3674"/>
                    <a:gd name="T13" fmla="*/ 996 h 3458"/>
                    <a:gd name="T14" fmla="*/ 2571 w 3674"/>
                    <a:gd name="T15" fmla="*/ 1933 h 3458"/>
                    <a:gd name="T16" fmla="*/ 2473 w 3674"/>
                    <a:gd name="T17" fmla="*/ 2595 h 3458"/>
                    <a:gd name="T18" fmla="*/ 2473 w 3674"/>
                    <a:gd name="T19" fmla="*/ 2595 h 3458"/>
                    <a:gd name="T20" fmla="*/ 3144 w 3674"/>
                    <a:gd name="T21" fmla="*/ 429 h 3458"/>
                    <a:gd name="T22" fmla="*/ 2508 w 3674"/>
                    <a:gd name="T23" fmla="*/ 89 h 3458"/>
                    <a:gd name="T24" fmla="*/ 2503 w 3674"/>
                    <a:gd name="T25" fmla="*/ 526 h 3458"/>
                    <a:gd name="T26" fmla="*/ 2502 w 3674"/>
                    <a:gd name="T27" fmla="*/ 655 h 3458"/>
                    <a:gd name="T28" fmla="*/ 2415 w 3674"/>
                    <a:gd name="T29" fmla="*/ 560 h 3458"/>
                    <a:gd name="T30" fmla="*/ 1903 w 3674"/>
                    <a:gd name="T31" fmla="*/ 3 h 3458"/>
                    <a:gd name="T32" fmla="*/ 1851 w 3674"/>
                    <a:gd name="T33" fmla="*/ 0 h 3458"/>
                    <a:gd name="T34" fmla="*/ 1844 w 3674"/>
                    <a:gd name="T35" fmla="*/ 1 h 3458"/>
                    <a:gd name="T36" fmla="*/ 1252 w 3674"/>
                    <a:gd name="T37" fmla="*/ 464 h 3458"/>
                    <a:gd name="T38" fmla="*/ 1151 w 3674"/>
                    <a:gd name="T39" fmla="*/ 544 h 3458"/>
                    <a:gd name="T40" fmla="*/ 1171 w 3674"/>
                    <a:gd name="T41" fmla="*/ 417 h 3458"/>
                    <a:gd name="T42" fmla="*/ 1222 w 3674"/>
                    <a:gd name="T43" fmla="*/ 90 h 3458"/>
                    <a:gd name="T44" fmla="*/ 1 w 3674"/>
                    <a:gd name="T45" fmla="*/ 1723 h 3458"/>
                    <a:gd name="T46" fmla="*/ 529 w 3674"/>
                    <a:gd name="T47" fmla="*/ 3019 h 3458"/>
                    <a:gd name="T48" fmla="*/ 1858 w 3674"/>
                    <a:gd name="T49" fmla="*/ 3457 h 3458"/>
                    <a:gd name="T50" fmla="*/ 3180 w 3674"/>
                    <a:gd name="T51" fmla="*/ 2989 h 3458"/>
                    <a:gd name="T52" fmla="*/ 3673 w 3674"/>
                    <a:gd name="T53" fmla="*/ 1751 h 3458"/>
                    <a:gd name="T54" fmla="*/ 3146 w 3674"/>
                    <a:gd name="T55" fmla="*/ 431 h 3458"/>
                    <a:gd name="T56" fmla="*/ 3145 w 3674"/>
                    <a:gd name="T57" fmla="*/ 430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74" h="3458">
                      <a:moveTo>
                        <a:pt x="2473" y="2595"/>
                      </a:moveTo>
                      <a:cubicBezTo>
                        <a:pt x="2383" y="2835"/>
                        <a:pt x="2188" y="3031"/>
                        <a:pt x="1917" y="3032"/>
                      </a:cubicBezTo>
                      <a:cubicBezTo>
                        <a:pt x="1597" y="3032"/>
                        <a:pt x="1371" y="2747"/>
                        <a:pt x="1260" y="2471"/>
                      </a:cubicBezTo>
                      <a:cubicBezTo>
                        <a:pt x="1144" y="2186"/>
                        <a:pt x="1103" y="1846"/>
                        <a:pt x="1103" y="1536"/>
                      </a:cubicBezTo>
                      <a:cubicBezTo>
                        <a:pt x="1103" y="1315"/>
                        <a:pt x="1127" y="1059"/>
                        <a:pt x="1217" y="853"/>
                      </a:cubicBezTo>
                      <a:cubicBezTo>
                        <a:pt x="1317" y="633"/>
                        <a:pt x="1496" y="428"/>
                        <a:pt x="1757" y="427"/>
                      </a:cubicBezTo>
                      <a:cubicBezTo>
                        <a:pt x="2082" y="426"/>
                        <a:pt x="2319" y="721"/>
                        <a:pt x="2429" y="996"/>
                      </a:cubicBezTo>
                      <a:cubicBezTo>
                        <a:pt x="2541" y="1287"/>
                        <a:pt x="2570" y="1623"/>
                        <a:pt x="2571" y="1933"/>
                      </a:cubicBezTo>
                      <a:cubicBezTo>
                        <a:pt x="2572" y="2148"/>
                        <a:pt x="2553" y="2394"/>
                        <a:pt x="2473" y="2595"/>
                      </a:cubicBezTo>
                      <a:cubicBezTo>
                        <a:pt x="2479" y="2579"/>
                        <a:pt x="2479" y="2579"/>
                        <a:pt x="2473" y="2595"/>
                      </a:cubicBezTo>
                      <a:moveTo>
                        <a:pt x="3144" y="429"/>
                      </a:moveTo>
                      <a:cubicBezTo>
                        <a:pt x="2966" y="264"/>
                        <a:pt x="2743" y="156"/>
                        <a:pt x="2508" y="89"/>
                      </a:cubicBezTo>
                      <a:cubicBezTo>
                        <a:pt x="2503" y="526"/>
                        <a:pt x="2503" y="526"/>
                        <a:pt x="2503" y="526"/>
                      </a:cubicBezTo>
                      <a:cubicBezTo>
                        <a:pt x="2502" y="655"/>
                        <a:pt x="2502" y="655"/>
                        <a:pt x="2502" y="655"/>
                      </a:cubicBezTo>
                      <a:cubicBezTo>
                        <a:pt x="2415" y="560"/>
                        <a:pt x="2415" y="560"/>
                        <a:pt x="2415" y="560"/>
                      </a:cubicBezTo>
                      <a:cubicBezTo>
                        <a:pt x="1903" y="3"/>
                        <a:pt x="1903" y="3"/>
                        <a:pt x="1903" y="3"/>
                      </a:cubicBezTo>
                      <a:cubicBezTo>
                        <a:pt x="1886" y="2"/>
                        <a:pt x="1868" y="0"/>
                        <a:pt x="1851" y="0"/>
                      </a:cubicBezTo>
                      <a:cubicBezTo>
                        <a:pt x="1849" y="0"/>
                        <a:pt x="1847" y="1"/>
                        <a:pt x="1844" y="1"/>
                      </a:cubicBezTo>
                      <a:cubicBezTo>
                        <a:pt x="1252" y="464"/>
                        <a:pt x="1252" y="464"/>
                        <a:pt x="1252" y="464"/>
                      </a:cubicBezTo>
                      <a:cubicBezTo>
                        <a:pt x="1151" y="544"/>
                        <a:pt x="1151" y="544"/>
                        <a:pt x="1151" y="544"/>
                      </a:cubicBezTo>
                      <a:cubicBezTo>
                        <a:pt x="1171" y="417"/>
                        <a:pt x="1171" y="417"/>
                        <a:pt x="1171" y="417"/>
                      </a:cubicBezTo>
                      <a:cubicBezTo>
                        <a:pt x="1222" y="90"/>
                        <a:pt x="1222" y="90"/>
                        <a:pt x="1222" y="90"/>
                      </a:cubicBezTo>
                      <a:cubicBezTo>
                        <a:pt x="503" y="301"/>
                        <a:pt x="0" y="877"/>
                        <a:pt x="1" y="1723"/>
                      </a:cubicBezTo>
                      <a:cubicBezTo>
                        <a:pt x="2" y="2204"/>
                        <a:pt x="168" y="2689"/>
                        <a:pt x="529" y="3019"/>
                      </a:cubicBezTo>
                      <a:cubicBezTo>
                        <a:pt x="876" y="3334"/>
                        <a:pt x="1397" y="3458"/>
                        <a:pt x="1858" y="3457"/>
                      </a:cubicBezTo>
                      <a:cubicBezTo>
                        <a:pt x="2314" y="3457"/>
                        <a:pt x="2840" y="3305"/>
                        <a:pt x="3180" y="2989"/>
                      </a:cubicBezTo>
                      <a:cubicBezTo>
                        <a:pt x="3515" y="2678"/>
                        <a:pt x="3674" y="2201"/>
                        <a:pt x="3673" y="1751"/>
                      </a:cubicBezTo>
                      <a:cubicBezTo>
                        <a:pt x="3672" y="1266"/>
                        <a:pt x="3512" y="766"/>
                        <a:pt x="3146" y="431"/>
                      </a:cubicBezTo>
                      <a:cubicBezTo>
                        <a:pt x="3145" y="430"/>
                        <a:pt x="3145" y="430"/>
                        <a:pt x="3145"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72">
                  <a:extLst>
                    <a:ext uri="{FF2B5EF4-FFF2-40B4-BE49-F238E27FC236}">
                      <a16:creationId xmlns:a16="http://schemas.microsoft.com/office/drawing/2014/main" id="{EF73DB6E-1EB3-4863-ADB3-ADC43292D382}"/>
                    </a:ext>
                  </a:extLst>
                </p:cNvPr>
                <p:cNvSpPr>
                  <a:spLocks/>
                </p:cNvSpPr>
                <p:nvPr userDrawn="1"/>
              </p:nvSpPr>
              <p:spPr bwMode="auto">
                <a:xfrm>
                  <a:off x="10199688" y="6003924"/>
                  <a:ext cx="239712" cy="211138"/>
                </a:xfrm>
                <a:custGeom>
                  <a:avLst/>
                  <a:gdLst>
                    <a:gd name="T0" fmla="*/ 8167 w 9044"/>
                    <a:gd name="T1" fmla="*/ 4874 h 7906"/>
                    <a:gd name="T2" fmla="*/ 9044 w 9044"/>
                    <a:gd name="T3" fmla="*/ 0 h 7906"/>
                    <a:gd name="T4" fmla="*/ 8167 w 9044"/>
                    <a:gd name="T5" fmla="*/ 4874 h 7906"/>
                  </a:gdLst>
                  <a:ahLst/>
                  <a:cxnLst>
                    <a:cxn ang="0">
                      <a:pos x="T0" y="T1"/>
                    </a:cxn>
                    <a:cxn ang="0">
                      <a:pos x="T2" y="T3"/>
                    </a:cxn>
                    <a:cxn ang="0">
                      <a:pos x="T4" y="T5"/>
                    </a:cxn>
                  </a:cxnLst>
                  <a:rect l="0" t="0" r="r" b="b"/>
                  <a:pathLst>
                    <a:path w="9044" h="7906">
                      <a:moveTo>
                        <a:pt x="8167" y="4874"/>
                      </a:moveTo>
                      <a:cubicBezTo>
                        <a:pt x="3978" y="7906"/>
                        <a:pt x="0" y="5631"/>
                        <a:pt x="9044" y="0"/>
                      </a:cubicBezTo>
                      <a:cubicBezTo>
                        <a:pt x="2818" y="5081"/>
                        <a:pt x="4958" y="5863"/>
                        <a:pt x="8167" y="48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73">
                  <a:extLst>
                    <a:ext uri="{FF2B5EF4-FFF2-40B4-BE49-F238E27FC236}">
                      <a16:creationId xmlns:a16="http://schemas.microsoft.com/office/drawing/2014/main" id="{6DF1A974-1059-4CF8-B295-E7B129EB4298}"/>
                    </a:ext>
                  </a:extLst>
                </p:cNvPr>
                <p:cNvSpPr>
                  <a:spLocks/>
                </p:cNvSpPr>
                <p:nvPr userDrawn="1"/>
              </p:nvSpPr>
              <p:spPr bwMode="auto">
                <a:xfrm>
                  <a:off x="10409238" y="5965824"/>
                  <a:ext cx="239712" cy="211138"/>
                </a:xfrm>
                <a:custGeom>
                  <a:avLst/>
                  <a:gdLst>
                    <a:gd name="T0" fmla="*/ 878 w 9044"/>
                    <a:gd name="T1" fmla="*/ 3032 h 7905"/>
                    <a:gd name="T2" fmla="*/ 0 w 9044"/>
                    <a:gd name="T3" fmla="*/ 7905 h 7905"/>
                    <a:gd name="T4" fmla="*/ 878 w 9044"/>
                    <a:gd name="T5" fmla="*/ 3032 h 7905"/>
                  </a:gdLst>
                  <a:ahLst/>
                  <a:cxnLst>
                    <a:cxn ang="0">
                      <a:pos x="T0" y="T1"/>
                    </a:cxn>
                    <a:cxn ang="0">
                      <a:pos x="T2" y="T3"/>
                    </a:cxn>
                    <a:cxn ang="0">
                      <a:pos x="T4" y="T5"/>
                    </a:cxn>
                  </a:cxnLst>
                  <a:rect l="0" t="0" r="r" b="b"/>
                  <a:pathLst>
                    <a:path w="9044" h="7905">
                      <a:moveTo>
                        <a:pt x="878" y="3032"/>
                      </a:moveTo>
                      <a:cubicBezTo>
                        <a:pt x="5067" y="0"/>
                        <a:pt x="9044" y="2276"/>
                        <a:pt x="0" y="7905"/>
                      </a:cubicBezTo>
                      <a:cubicBezTo>
                        <a:pt x="6227" y="2825"/>
                        <a:pt x="4087" y="2044"/>
                        <a:pt x="878" y="30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74">
                  <a:extLst>
                    <a:ext uri="{FF2B5EF4-FFF2-40B4-BE49-F238E27FC236}">
                      <a16:creationId xmlns:a16="http://schemas.microsoft.com/office/drawing/2014/main" id="{94E07220-8246-464D-949F-04217169073D}"/>
                    </a:ext>
                  </a:extLst>
                </p:cNvPr>
                <p:cNvSpPr>
                  <a:spLocks/>
                </p:cNvSpPr>
                <p:nvPr userDrawn="1"/>
              </p:nvSpPr>
              <p:spPr bwMode="auto">
                <a:xfrm>
                  <a:off x="10072688" y="6194424"/>
                  <a:ext cx="106362" cy="112713"/>
                </a:xfrm>
                <a:custGeom>
                  <a:avLst/>
                  <a:gdLst>
                    <a:gd name="T0" fmla="*/ 3525 w 3994"/>
                    <a:gd name="T1" fmla="*/ 4224 h 4246"/>
                    <a:gd name="T2" fmla="*/ 3323 w 3994"/>
                    <a:gd name="T3" fmla="*/ 4205 h 4246"/>
                    <a:gd name="T4" fmla="*/ 2583 w 3994"/>
                    <a:gd name="T5" fmla="*/ 4244 h 4246"/>
                    <a:gd name="T6" fmla="*/ 794 w 3994"/>
                    <a:gd name="T7" fmla="*/ 3697 h 4246"/>
                    <a:gd name="T8" fmla="*/ 1 w 3994"/>
                    <a:gd name="T9" fmla="*/ 1954 h 4246"/>
                    <a:gd name="T10" fmla="*/ 604 w 3994"/>
                    <a:gd name="T11" fmla="*/ 532 h 4246"/>
                    <a:gd name="T12" fmla="*/ 2127 w 3994"/>
                    <a:gd name="T13" fmla="*/ 57 h 4246"/>
                    <a:gd name="T14" fmla="*/ 2617 w 3994"/>
                    <a:gd name="T15" fmla="*/ 87 h 4246"/>
                    <a:gd name="T16" fmla="*/ 2997 w 3994"/>
                    <a:gd name="T17" fmla="*/ 124 h 4246"/>
                    <a:gd name="T18" fmla="*/ 3235 w 3994"/>
                    <a:gd name="T19" fmla="*/ 0 h 4246"/>
                    <a:gd name="T20" fmla="*/ 3519 w 3994"/>
                    <a:gd name="T21" fmla="*/ 1157 h 4246"/>
                    <a:gd name="T22" fmla="*/ 3470 w 3994"/>
                    <a:gd name="T23" fmla="*/ 1176 h 4246"/>
                    <a:gd name="T24" fmla="*/ 2128 w 3994"/>
                    <a:gd name="T25" fmla="*/ 376 h 4246"/>
                    <a:gd name="T26" fmla="*/ 1125 w 3994"/>
                    <a:gd name="T27" fmla="*/ 788 h 4246"/>
                    <a:gd name="T28" fmla="*/ 735 w 3994"/>
                    <a:gd name="T29" fmla="*/ 1909 h 4246"/>
                    <a:gd name="T30" fmla="*/ 2582 w 3994"/>
                    <a:gd name="T31" fmla="*/ 3926 h 4246"/>
                    <a:gd name="T32" fmla="*/ 3933 w 3994"/>
                    <a:gd name="T33" fmla="*/ 2968 h 4246"/>
                    <a:gd name="T34" fmla="*/ 3994 w 3994"/>
                    <a:gd name="T35" fmla="*/ 2992 h 4246"/>
                    <a:gd name="T36" fmla="*/ 3525 w 3994"/>
                    <a:gd name="T37" fmla="*/ 4224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94" h="4246">
                      <a:moveTo>
                        <a:pt x="3525" y="4224"/>
                      </a:moveTo>
                      <a:cubicBezTo>
                        <a:pt x="3464" y="4193"/>
                        <a:pt x="3390" y="4199"/>
                        <a:pt x="3323" y="4205"/>
                      </a:cubicBezTo>
                      <a:cubicBezTo>
                        <a:pt x="2583" y="4244"/>
                        <a:pt x="2583" y="4244"/>
                        <a:pt x="2583" y="4244"/>
                      </a:cubicBezTo>
                      <a:cubicBezTo>
                        <a:pt x="1940" y="4246"/>
                        <a:pt x="1297" y="4112"/>
                        <a:pt x="794" y="3697"/>
                      </a:cubicBezTo>
                      <a:cubicBezTo>
                        <a:pt x="267" y="3263"/>
                        <a:pt x="3" y="2627"/>
                        <a:pt x="1" y="1954"/>
                      </a:cubicBezTo>
                      <a:cubicBezTo>
                        <a:pt x="0" y="1421"/>
                        <a:pt x="189" y="882"/>
                        <a:pt x="604" y="532"/>
                      </a:cubicBezTo>
                      <a:cubicBezTo>
                        <a:pt x="1045" y="170"/>
                        <a:pt x="1576" y="59"/>
                        <a:pt x="2127" y="57"/>
                      </a:cubicBezTo>
                      <a:cubicBezTo>
                        <a:pt x="2305" y="57"/>
                        <a:pt x="2471" y="76"/>
                        <a:pt x="2617" y="87"/>
                      </a:cubicBezTo>
                      <a:cubicBezTo>
                        <a:pt x="2764" y="106"/>
                        <a:pt x="2893" y="124"/>
                        <a:pt x="2997" y="124"/>
                      </a:cubicBezTo>
                      <a:cubicBezTo>
                        <a:pt x="3095" y="124"/>
                        <a:pt x="3193" y="92"/>
                        <a:pt x="3235" y="0"/>
                      </a:cubicBezTo>
                      <a:cubicBezTo>
                        <a:pt x="3519" y="1157"/>
                        <a:pt x="3519" y="1157"/>
                        <a:pt x="3519" y="1157"/>
                      </a:cubicBezTo>
                      <a:cubicBezTo>
                        <a:pt x="3470" y="1176"/>
                        <a:pt x="3470" y="1176"/>
                        <a:pt x="3470" y="1176"/>
                      </a:cubicBezTo>
                      <a:cubicBezTo>
                        <a:pt x="3242" y="643"/>
                        <a:pt x="2685" y="375"/>
                        <a:pt x="2128" y="376"/>
                      </a:cubicBezTo>
                      <a:cubicBezTo>
                        <a:pt x="1724" y="377"/>
                        <a:pt x="1400" y="470"/>
                        <a:pt x="1125" y="788"/>
                      </a:cubicBezTo>
                      <a:cubicBezTo>
                        <a:pt x="863" y="1095"/>
                        <a:pt x="735" y="1506"/>
                        <a:pt x="735" y="1909"/>
                      </a:cubicBezTo>
                      <a:cubicBezTo>
                        <a:pt x="738" y="2974"/>
                        <a:pt x="1462" y="3928"/>
                        <a:pt x="2582" y="3926"/>
                      </a:cubicBezTo>
                      <a:cubicBezTo>
                        <a:pt x="3231" y="3924"/>
                        <a:pt x="3671" y="3538"/>
                        <a:pt x="3933" y="2968"/>
                      </a:cubicBezTo>
                      <a:cubicBezTo>
                        <a:pt x="3994" y="2992"/>
                        <a:pt x="3994" y="2992"/>
                        <a:pt x="3994" y="2992"/>
                      </a:cubicBezTo>
                      <a:lnTo>
                        <a:pt x="3525" y="4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75">
                  <a:extLst>
                    <a:ext uri="{FF2B5EF4-FFF2-40B4-BE49-F238E27FC236}">
                      <a16:creationId xmlns:a16="http://schemas.microsoft.com/office/drawing/2014/main" id="{DE0EC14A-B7FA-4E59-938E-E85A86EB0011}"/>
                    </a:ext>
                  </a:extLst>
                </p:cNvPr>
                <p:cNvSpPr>
                  <a:spLocks/>
                </p:cNvSpPr>
                <p:nvPr userDrawn="1"/>
              </p:nvSpPr>
              <p:spPr bwMode="auto">
                <a:xfrm>
                  <a:off x="10177463" y="6216649"/>
                  <a:ext cx="31750" cy="88900"/>
                </a:xfrm>
                <a:custGeom>
                  <a:avLst/>
                  <a:gdLst>
                    <a:gd name="T0" fmla="*/ 881 w 1208"/>
                    <a:gd name="T1" fmla="*/ 2641 h 3299"/>
                    <a:gd name="T2" fmla="*/ 1208 w 1208"/>
                    <a:gd name="T3" fmla="*/ 3251 h 3299"/>
                    <a:gd name="T4" fmla="*/ 1208 w 1208"/>
                    <a:gd name="T5" fmla="*/ 3296 h 3299"/>
                    <a:gd name="T6" fmla="*/ 6 w 1208"/>
                    <a:gd name="T7" fmla="*/ 3299 h 3299"/>
                    <a:gd name="T8" fmla="*/ 6 w 1208"/>
                    <a:gd name="T9" fmla="*/ 3253 h 3299"/>
                    <a:gd name="T10" fmla="*/ 330 w 1208"/>
                    <a:gd name="T11" fmla="*/ 2677 h 3299"/>
                    <a:gd name="T12" fmla="*/ 326 w 1208"/>
                    <a:gd name="T13" fmla="*/ 658 h 3299"/>
                    <a:gd name="T14" fmla="*/ 0 w 1208"/>
                    <a:gd name="T15" fmla="*/ 48 h 3299"/>
                    <a:gd name="T16" fmla="*/ 0 w 1208"/>
                    <a:gd name="T17" fmla="*/ 3 h 3299"/>
                    <a:gd name="T18" fmla="*/ 1202 w 1208"/>
                    <a:gd name="T19" fmla="*/ 0 h 3299"/>
                    <a:gd name="T20" fmla="*/ 1202 w 1208"/>
                    <a:gd name="T21" fmla="*/ 45 h 3299"/>
                    <a:gd name="T22" fmla="*/ 877 w 1208"/>
                    <a:gd name="T23" fmla="*/ 627 h 3299"/>
                    <a:gd name="T24" fmla="*/ 881 w 1208"/>
                    <a:gd name="T25" fmla="*/ 2641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8" h="3299">
                      <a:moveTo>
                        <a:pt x="881" y="2641"/>
                      </a:moveTo>
                      <a:cubicBezTo>
                        <a:pt x="882" y="2916"/>
                        <a:pt x="888" y="3207"/>
                        <a:pt x="1208" y="3251"/>
                      </a:cubicBezTo>
                      <a:cubicBezTo>
                        <a:pt x="1208" y="3296"/>
                        <a:pt x="1208" y="3296"/>
                        <a:pt x="1208" y="3296"/>
                      </a:cubicBezTo>
                      <a:cubicBezTo>
                        <a:pt x="6" y="3299"/>
                        <a:pt x="6" y="3299"/>
                        <a:pt x="6" y="3299"/>
                      </a:cubicBezTo>
                      <a:cubicBezTo>
                        <a:pt x="6" y="3253"/>
                        <a:pt x="6" y="3253"/>
                        <a:pt x="6" y="3253"/>
                      </a:cubicBezTo>
                      <a:cubicBezTo>
                        <a:pt x="326" y="3213"/>
                        <a:pt x="331" y="2952"/>
                        <a:pt x="330" y="2677"/>
                      </a:cubicBezTo>
                      <a:cubicBezTo>
                        <a:pt x="326" y="658"/>
                        <a:pt x="326" y="658"/>
                        <a:pt x="326" y="658"/>
                      </a:cubicBezTo>
                      <a:cubicBezTo>
                        <a:pt x="326" y="383"/>
                        <a:pt x="320" y="92"/>
                        <a:pt x="0" y="48"/>
                      </a:cubicBezTo>
                      <a:cubicBezTo>
                        <a:pt x="0" y="3"/>
                        <a:pt x="0" y="3"/>
                        <a:pt x="0" y="3"/>
                      </a:cubicBezTo>
                      <a:cubicBezTo>
                        <a:pt x="1202" y="0"/>
                        <a:pt x="1202" y="0"/>
                        <a:pt x="1202" y="0"/>
                      </a:cubicBezTo>
                      <a:cubicBezTo>
                        <a:pt x="1202" y="45"/>
                        <a:pt x="1202" y="45"/>
                        <a:pt x="1202" y="45"/>
                      </a:cubicBezTo>
                      <a:cubicBezTo>
                        <a:pt x="881" y="95"/>
                        <a:pt x="877" y="351"/>
                        <a:pt x="877" y="627"/>
                      </a:cubicBezTo>
                      <a:lnTo>
                        <a:pt x="881" y="26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76">
                  <a:extLst>
                    <a:ext uri="{FF2B5EF4-FFF2-40B4-BE49-F238E27FC236}">
                      <a16:creationId xmlns:a16="http://schemas.microsoft.com/office/drawing/2014/main" id="{93FDD1E7-3C62-4924-AE7E-C861A8A0CFDA}"/>
                    </a:ext>
                  </a:extLst>
                </p:cNvPr>
                <p:cNvSpPr>
                  <a:spLocks/>
                </p:cNvSpPr>
                <p:nvPr userDrawn="1"/>
              </p:nvSpPr>
              <p:spPr bwMode="auto">
                <a:xfrm>
                  <a:off x="10210800" y="6215062"/>
                  <a:ext cx="79375" cy="90488"/>
                </a:xfrm>
                <a:custGeom>
                  <a:avLst/>
                  <a:gdLst>
                    <a:gd name="T0" fmla="*/ 1782 w 3006"/>
                    <a:gd name="T1" fmla="*/ 2712 h 3365"/>
                    <a:gd name="T2" fmla="*/ 2109 w 3006"/>
                    <a:gd name="T3" fmla="*/ 3318 h 3365"/>
                    <a:gd name="T4" fmla="*/ 2109 w 3006"/>
                    <a:gd name="T5" fmla="*/ 3363 h 3365"/>
                    <a:gd name="T6" fmla="*/ 906 w 3006"/>
                    <a:gd name="T7" fmla="*/ 3365 h 3365"/>
                    <a:gd name="T8" fmla="*/ 906 w 3006"/>
                    <a:gd name="T9" fmla="*/ 3320 h 3365"/>
                    <a:gd name="T10" fmla="*/ 1231 w 3006"/>
                    <a:gd name="T11" fmla="*/ 2744 h 3365"/>
                    <a:gd name="T12" fmla="*/ 1226 w 3006"/>
                    <a:gd name="T13" fmla="*/ 329 h 3365"/>
                    <a:gd name="T14" fmla="*/ 45 w 3006"/>
                    <a:gd name="T15" fmla="*/ 1012 h 3365"/>
                    <a:gd name="T16" fmla="*/ 0 w 3006"/>
                    <a:gd name="T17" fmla="*/ 998 h 3365"/>
                    <a:gd name="T18" fmla="*/ 243 w 3006"/>
                    <a:gd name="T19" fmla="*/ 5 h 3365"/>
                    <a:gd name="T20" fmla="*/ 539 w 3006"/>
                    <a:gd name="T21" fmla="*/ 70 h 3365"/>
                    <a:gd name="T22" fmla="*/ 2463 w 3006"/>
                    <a:gd name="T23" fmla="*/ 66 h 3365"/>
                    <a:gd name="T24" fmla="*/ 2758 w 3006"/>
                    <a:gd name="T25" fmla="*/ 0 h 3365"/>
                    <a:gd name="T26" fmla="*/ 3006 w 3006"/>
                    <a:gd name="T27" fmla="*/ 992 h 3365"/>
                    <a:gd name="T28" fmla="*/ 2961 w 3006"/>
                    <a:gd name="T29" fmla="*/ 1007 h 3365"/>
                    <a:gd name="T30" fmla="*/ 1777 w 3006"/>
                    <a:gd name="T31" fmla="*/ 328 h 3365"/>
                    <a:gd name="T32" fmla="*/ 1782 w 3006"/>
                    <a:gd name="T33" fmla="*/ 2712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6" h="3365">
                      <a:moveTo>
                        <a:pt x="1782" y="2712"/>
                      </a:moveTo>
                      <a:cubicBezTo>
                        <a:pt x="1782" y="3018"/>
                        <a:pt x="1788" y="3308"/>
                        <a:pt x="2109" y="3318"/>
                      </a:cubicBezTo>
                      <a:cubicBezTo>
                        <a:pt x="2109" y="3363"/>
                        <a:pt x="2109" y="3363"/>
                        <a:pt x="2109" y="3363"/>
                      </a:cubicBezTo>
                      <a:cubicBezTo>
                        <a:pt x="906" y="3365"/>
                        <a:pt x="906" y="3365"/>
                        <a:pt x="906" y="3365"/>
                      </a:cubicBezTo>
                      <a:cubicBezTo>
                        <a:pt x="906" y="3320"/>
                        <a:pt x="906" y="3320"/>
                        <a:pt x="906" y="3320"/>
                      </a:cubicBezTo>
                      <a:cubicBezTo>
                        <a:pt x="1226" y="3310"/>
                        <a:pt x="1231" y="3044"/>
                        <a:pt x="1231" y="2744"/>
                      </a:cubicBezTo>
                      <a:cubicBezTo>
                        <a:pt x="1226" y="329"/>
                        <a:pt x="1226" y="329"/>
                        <a:pt x="1226" y="329"/>
                      </a:cubicBezTo>
                      <a:cubicBezTo>
                        <a:pt x="615" y="330"/>
                        <a:pt x="235" y="526"/>
                        <a:pt x="45" y="1012"/>
                      </a:cubicBezTo>
                      <a:cubicBezTo>
                        <a:pt x="0" y="998"/>
                        <a:pt x="0" y="998"/>
                        <a:pt x="0" y="998"/>
                      </a:cubicBezTo>
                      <a:cubicBezTo>
                        <a:pt x="243" y="5"/>
                        <a:pt x="243" y="5"/>
                        <a:pt x="243" y="5"/>
                      </a:cubicBezTo>
                      <a:cubicBezTo>
                        <a:pt x="309" y="90"/>
                        <a:pt x="444" y="70"/>
                        <a:pt x="539" y="70"/>
                      </a:cubicBezTo>
                      <a:cubicBezTo>
                        <a:pt x="2463" y="66"/>
                        <a:pt x="2463" y="66"/>
                        <a:pt x="2463" y="66"/>
                      </a:cubicBezTo>
                      <a:cubicBezTo>
                        <a:pt x="2558" y="66"/>
                        <a:pt x="2693" y="86"/>
                        <a:pt x="2758" y="0"/>
                      </a:cubicBezTo>
                      <a:cubicBezTo>
                        <a:pt x="3006" y="992"/>
                        <a:pt x="3006" y="992"/>
                        <a:pt x="3006" y="992"/>
                      </a:cubicBezTo>
                      <a:cubicBezTo>
                        <a:pt x="2961" y="1007"/>
                        <a:pt x="2961" y="1007"/>
                        <a:pt x="2961" y="1007"/>
                      </a:cubicBezTo>
                      <a:cubicBezTo>
                        <a:pt x="2769" y="521"/>
                        <a:pt x="2388" y="327"/>
                        <a:pt x="1777" y="328"/>
                      </a:cubicBezTo>
                      <a:lnTo>
                        <a:pt x="1782" y="2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77">
                  <a:extLst>
                    <a:ext uri="{FF2B5EF4-FFF2-40B4-BE49-F238E27FC236}">
                      <a16:creationId xmlns:a16="http://schemas.microsoft.com/office/drawing/2014/main" id="{06824DA1-AEB9-48A3-AB49-49D0C0CE50BE}"/>
                    </a:ext>
                  </a:extLst>
                </p:cNvPr>
                <p:cNvSpPr>
                  <a:spLocks/>
                </p:cNvSpPr>
                <p:nvPr userDrawn="1"/>
              </p:nvSpPr>
              <p:spPr bwMode="auto">
                <a:xfrm>
                  <a:off x="10291763" y="6216649"/>
                  <a:ext cx="31750" cy="87313"/>
                </a:xfrm>
                <a:custGeom>
                  <a:avLst/>
                  <a:gdLst>
                    <a:gd name="T0" fmla="*/ 882 w 1209"/>
                    <a:gd name="T1" fmla="*/ 2640 h 3298"/>
                    <a:gd name="T2" fmla="*/ 1209 w 1209"/>
                    <a:gd name="T3" fmla="*/ 3251 h 3298"/>
                    <a:gd name="T4" fmla="*/ 1209 w 1209"/>
                    <a:gd name="T5" fmla="*/ 3296 h 3298"/>
                    <a:gd name="T6" fmla="*/ 7 w 1209"/>
                    <a:gd name="T7" fmla="*/ 3298 h 3298"/>
                    <a:gd name="T8" fmla="*/ 7 w 1209"/>
                    <a:gd name="T9" fmla="*/ 3253 h 3298"/>
                    <a:gd name="T10" fmla="*/ 331 w 1209"/>
                    <a:gd name="T11" fmla="*/ 2676 h 3298"/>
                    <a:gd name="T12" fmla="*/ 327 w 1209"/>
                    <a:gd name="T13" fmla="*/ 658 h 3298"/>
                    <a:gd name="T14" fmla="*/ 0 w 1209"/>
                    <a:gd name="T15" fmla="*/ 47 h 3298"/>
                    <a:gd name="T16" fmla="*/ 0 w 1209"/>
                    <a:gd name="T17" fmla="*/ 2 h 3298"/>
                    <a:gd name="T18" fmla="*/ 1202 w 1209"/>
                    <a:gd name="T19" fmla="*/ 0 h 3298"/>
                    <a:gd name="T20" fmla="*/ 1202 w 1209"/>
                    <a:gd name="T21" fmla="*/ 44 h 3298"/>
                    <a:gd name="T22" fmla="*/ 878 w 1209"/>
                    <a:gd name="T23" fmla="*/ 626 h 3298"/>
                    <a:gd name="T24" fmla="*/ 882 w 1209"/>
                    <a:gd name="T25" fmla="*/ 2640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3298">
                      <a:moveTo>
                        <a:pt x="882" y="2640"/>
                      </a:moveTo>
                      <a:cubicBezTo>
                        <a:pt x="883" y="2915"/>
                        <a:pt x="888" y="3206"/>
                        <a:pt x="1209" y="3251"/>
                      </a:cubicBezTo>
                      <a:cubicBezTo>
                        <a:pt x="1209" y="3296"/>
                        <a:pt x="1209" y="3296"/>
                        <a:pt x="1209" y="3296"/>
                      </a:cubicBezTo>
                      <a:cubicBezTo>
                        <a:pt x="7" y="3298"/>
                        <a:pt x="7" y="3298"/>
                        <a:pt x="7" y="3298"/>
                      </a:cubicBezTo>
                      <a:cubicBezTo>
                        <a:pt x="7" y="3253"/>
                        <a:pt x="7" y="3253"/>
                        <a:pt x="7" y="3253"/>
                      </a:cubicBezTo>
                      <a:cubicBezTo>
                        <a:pt x="327" y="3213"/>
                        <a:pt x="332" y="2951"/>
                        <a:pt x="331" y="2676"/>
                      </a:cubicBezTo>
                      <a:cubicBezTo>
                        <a:pt x="327" y="658"/>
                        <a:pt x="327" y="658"/>
                        <a:pt x="327" y="658"/>
                      </a:cubicBezTo>
                      <a:cubicBezTo>
                        <a:pt x="326" y="382"/>
                        <a:pt x="321" y="91"/>
                        <a:pt x="0" y="47"/>
                      </a:cubicBezTo>
                      <a:cubicBezTo>
                        <a:pt x="0" y="2"/>
                        <a:pt x="0" y="2"/>
                        <a:pt x="0" y="2"/>
                      </a:cubicBezTo>
                      <a:cubicBezTo>
                        <a:pt x="1202" y="0"/>
                        <a:pt x="1202" y="0"/>
                        <a:pt x="1202" y="0"/>
                      </a:cubicBezTo>
                      <a:cubicBezTo>
                        <a:pt x="1202" y="44"/>
                        <a:pt x="1202" y="44"/>
                        <a:pt x="1202" y="44"/>
                      </a:cubicBezTo>
                      <a:cubicBezTo>
                        <a:pt x="882" y="95"/>
                        <a:pt x="878" y="350"/>
                        <a:pt x="878" y="626"/>
                      </a:cubicBezTo>
                      <a:lnTo>
                        <a:pt x="882" y="2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78">
                  <a:extLst>
                    <a:ext uri="{FF2B5EF4-FFF2-40B4-BE49-F238E27FC236}">
                      <a16:creationId xmlns:a16="http://schemas.microsoft.com/office/drawing/2014/main" id="{2BB90F68-511C-42D1-9A6C-9F57DD808282}"/>
                    </a:ext>
                  </a:extLst>
                </p:cNvPr>
                <p:cNvSpPr>
                  <a:spLocks noEditPoints="1"/>
                </p:cNvSpPr>
                <p:nvPr userDrawn="1"/>
              </p:nvSpPr>
              <p:spPr bwMode="auto">
                <a:xfrm>
                  <a:off x="10328275" y="6216649"/>
                  <a:ext cx="85725" cy="87313"/>
                </a:xfrm>
                <a:custGeom>
                  <a:avLst/>
                  <a:gdLst>
                    <a:gd name="T0" fmla="*/ 1295 w 3219"/>
                    <a:gd name="T1" fmla="*/ 1420 h 3302"/>
                    <a:gd name="T2" fmla="*/ 2156 w 3219"/>
                    <a:gd name="T3" fmla="*/ 728 h 3302"/>
                    <a:gd name="T4" fmla="*/ 1649 w 3219"/>
                    <a:gd name="T5" fmla="*/ 332 h 3302"/>
                    <a:gd name="T6" fmla="*/ 1294 w 3219"/>
                    <a:gd name="T7" fmla="*/ 754 h 3302"/>
                    <a:gd name="T8" fmla="*/ 1295 w 3219"/>
                    <a:gd name="T9" fmla="*/ 1420 h 3302"/>
                    <a:gd name="T10" fmla="*/ 267 w 3219"/>
                    <a:gd name="T11" fmla="*/ 630 h 3302"/>
                    <a:gd name="T12" fmla="*/ 1 w 3219"/>
                    <a:gd name="T13" fmla="*/ 130 h 3302"/>
                    <a:gd name="T14" fmla="*/ 0 w 3219"/>
                    <a:gd name="T15" fmla="*/ 5 h 3302"/>
                    <a:gd name="T16" fmla="*/ 2100 w 3219"/>
                    <a:gd name="T17" fmla="*/ 1 h 3302"/>
                    <a:gd name="T18" fmla="*/ 2826 w 3219"/>
                    <a:gd name="T19" fmla="*/ 60 h 3302"/>
                    <a:gd name="T20" fmla="*/ 3217 w 3219"/>
                    <a:gd name="T21" fmla="*/ 559 h 3302"/>
                    <a:gd name="T22" fmla="*/ 1296 w 3219"/>
                    <a:gd name="T23" fmla="*/ 1786 h 3302"/>
                    <a:gd name="T24" fmla="*/ 1298 w 3219"/>
                    <a:gd name="T25" fmla="*/ 2673 h 3302"/>
                    <a:gd name="T26" fmla="*/ 1605 w 3219"/>
                    <a:gd name="T27" fmla="*/ 3173 h 3302"/>
                    <a:gd name="T28" fmla="*/ 1605 w 3219"/>
                    <a:gd name="T29" fmla="*/ 3298 h 3302"/>
                    <a:gd name="T30" fmla="*/ 7 w 3219"/>
                    <a:gd name="T31" fmla="*/ 3302 h 3302"/>
                    <a:gd name="T32" fmla="*/ 6 w 3219"/>
                    <a:gd name="T33" fmla="*/ 3176 h 3302"/>
                    <a:gd name="T34" fmla="*/ 271 w 3219"/>
                    <a:gd name="T35" fmla="*/ 2675 h 3302"/>
                    <a:gd name="T36" fmla="*/ 267 w 3219"/>
                    <a:gd name="T37" fmla="*/ 630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9" h="3302">
                      <a:moveTo>
                        <a:pt x="1295" y="1420"/>
                      </a:moveTo>
                      <a:cubicBezTo>
                        <a:pt x="1636" y="1344"/>
                        <a:pt x="2157" y="1138"/>
                        <a:pt x="2156" y="728"/>
                      </a:cubicBezTo>
                      <a:cubicBezTo>
                        <a:pt x="2155" y="436"/>
                        <a:pt x="1904" y="332"/>
                        <a:pt x="1649" y="332"/>
                      </a:cubicBezTo>
                      <a:cubicBezTo>
                        <a:pt x="1308" y="333"/>
                        <a:pt x="1294" y="464"/>
                        <a:pt x="1294" y="754"/>
                      </a:cubicBezTo>
                      <a:lnTo>
                        <a:pt x="1295" y="1420"/>
                      </a:lnTo>
                      <a:close/>
                      <a:moveTo>
                        <a:pt x="267" y="630"/>
                      </a:moveTo>
                      <a:cubicBezTo>
                        <a:pt x="266" y="280"/>
                        <a:pt x="206" y="125"/>
                        <a:pt x="1" y="130"/>
                      </a:cubicBezTo>
                      <a:cubicBezTo>
                        <a:pt x="0" y="5"/>
                        <a:pt x="0" y="5"/>
                        <a:pt x="0" y="5"/>
                      </a:cubicBezTo>
                      <a:cubicBezTo>
                        <a:pt x="2100" y="1"/>
                        <a:pt x="2100" y="1"/>
                        <a:pt x="2100" y="1"/>
                      </a:cubicBezTo>
                      <a:cubicBezTo>
                        <a:pt x="2304" y="1"/>
                        <a:pt x="2640" y="0"/>
                        <a:pt x="2826" y="60"/>
                      </a:cubicBezTo>
                      <a:cubicBezTo>
                        <a:pt x="3056" y="130"/>
                        <a:pt x="3217" y="309"/>
                        <a:pt x="3217" y="559"/>
                      </a:cubicBezTo>
                      <a:cubicBezTo>
                        <a:pt x="3219" y="1336"/>
                        <a:pt x="1882" y="1639"/>
                        <a:pt x="1296" y="1786"/>
                      </a:cubicBezTo>
                      <a:cubicBezTo>
                        <a:pt x="1298" y="2673"/>
                        <a:pt x="1298" y="2673"/>
                        <a:pt x="1298" y="2673"/>
                      </a:cubicBezTo>
                      <a:cubicBezTo>
                        <a:pt x="1299" y="3023"/>
                        <a:pt x="1399" y="3179"/>
                        <a:pt x="1605" y="3173"/>
                      </a:cubicBezTo>
                      <a:cubicBezTo>
                        <a:pt x="1605" y="3298"/>
                        <a:pt x="1605" y="3298"/>
                        <a:pt x="1605" y="3298"/>
                      </a:cubicBezTo>
                      <a:cubicBezTo>
                        <a:pt x="7" y="3302"/>
                        <a:pt x="7" y="3302"/>
                        <a:pt x="7" y="3302"/>
                      </a:cubicBezTo>
                      <a:cubicBezTo>
                        <a:pt x="6" y="3176"/>
                        <a:pt x="6" y="3176"/>
                        <a:pt x="6" y="3176"/>
                      </a:cubicBezTo>
                      <a:cubicBezTo>
                        <a:pt x="212" y="3181"/>
                        <a:pt x="271" y="3026"/>
                        <a:pt x="271" y="2675"/>
                      </a:cubicBezTo>
                      <a:lnTo>
                        <a:pt x="267"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79">
                  <a:extLst>
                    <a:ext uri="{FF2B5EF4-FFF2-40B4-BE49-F238E27FC236}">
                      <a16:creationId xmlns:a16="http://schemas.microsoft.com/office/drawing/2014/main" id="{57A02FB9-2858-4E7A-8D2F-913A3695E370}"/>
                    </a:ext>
                  </a:extLst>
                </p:cNvPr>
                <p:cNvSpPr>
                  <a:spLocks/>
                </p:cNvSpPr>
                <p:nvPr userDrawn="1"/>
              </p:nvSpPr>
              <p:spPr bwMode="auto">
                <a:xfrm>
                  <a:off x="10502900" y="6216649"/>
                  <a:ext cx="125412" cy="87313"/>
                </a:xfrm>
                <a:custGeom>
                  <a:avLst/>
                  <a:gdLst>
                    <a:gd name="T0" fmla="*/ 3963 w 4739"/>
                    <a:gd name="T1" fmla="*/ 572 h 3304"/>
                    <a:gd name="T2" fmla="*/ 3998 w 4739"/>
                    <a:gd name="T3" fmla="*/ 347 h 3304"/>
                    <a:gd name="T4" fmla="*/ 3807 w 4739"/>
                    <a:gd name="T5" fmla="*/ 127 h 3304"/>
                    <a:gd name="T6" fmla="*/ 3807 w 4739"/>
                    <a:gd name="T7" fmla="*/ 1 h 3304"/>
                    <a:gd name="T8" fmla="*/ 4738 w 4739"/>
                    <a:gd name="T9" fmla="*/ 0 h 3304"/>
                    <a:gd name="T10" fmla="*/ 4739 w 4739"/>
                    <a:gd name="T11" fmla="*/ 125 h 3304"/>
                    <a:gd name="T12" fmla="*/ 4399 w 4739"/>
                    <a:gd name="T13" fmla="*/ 637 h 3304"/>
                    <a:gd name="T14" fmla="*/ 3993 w 4739"/>
                    <a:gd name="T15" fmla="*/ 2621 h 3304"/>
                    <a:gd name="T16" fmla="*/ 3938 w 4739"/>
                    <a:gd name="T17" fmla="*/ 2972 h 3304"/>
                    <a:gd name="T18" fmla="*/ 4099 w 4739"/>
                    <a:gd name="T19" fmla="*/ 3172 h 3304"/>
                    <a:gd name="T20" fmla="*/ 4099 w 4739"/>
                    <a:gd name="T21" fmla="*/ 3297 h 3304"/>
                    <a:gd name="T22" fmla="*/ 2485 w 4739"/>
                    <a:gd name="T23" fmla="*/ 3301 h 3304"/>
                    <a:gd name="T24" fmla="*/ 2485 w 4739"/>
                    <a:gd name="T25" fmla="*/ 3175 h 3304"/>
                    <a:gd name="T26" fmla="*/ 2635 w 4739"/>
                    <a:gd name="T27" fmla="*/ 3010 h 3304"/>
                    <a:gd name="T28" fmla="*/ 2600 w 4739"/>
                    <a:gd name="T29" fmla="*/ 2769 h 3304"/>
                    <a:gd name="T30" fmla="*/ 2322 w 4739"/>
                    <a:gd name="T31" fmla="*/ 1192 h 3304"/>
                    <a:gd name="T32" fmla="*/ 2049 w 4739"/>
                    <a:gd name="T33" fmla="*/ 2785 h 3304"/>
                    <a:gd name="T34" fmla="*/ 2014 w 4739"/>
                    <a:gd name="T35" fmla="*/ 3026 h 3304"/>
                    <a:gd name="T36" fmla="*/ 2140 w 4739"/>
                    <a:gd name="T37" fmla="*/ 3176 h 3304"/>
                    <a:gd name="T38" fmla="*/ 2140 w 4739"/>
                    <a:gd name="T39" fmla="*/ 3301 h 3304"/>
                    <a:gd name="T40" fmla="*/ 647 w 4739"/>
                    <a:gd name="T41" fmla="*/ 3304 h 3304"/>
                    <a:gd name="T42" fmla="*/ 647 w 4739"/>
                    <a:gd name="T43" fmla="*/ 3178 h 3304"/>
                    <a:gd name="T44" fmla="*/ 802 w 4739"/>
                    <a:gd name="T45" fmla="*/ 3013 h 3304"/>
                    <a:gd name="T46" fmla="*/ 751 w 4739"/>
                    <a:gd name="T47" fmla="*/ 2693 h 3304"/>
                    <a:gd name="T48" fmla="*/ 402 w 4739"/>
                    <a:gd name="T49" fmla="*/ 774 h 3304"/>
                    <a:gd name="T50" fmla="*/ 0 w 4739"/>
                    <a:gd name="T51" fmla="*/ 134 h 3304"/>
                    <a:gd name="T52" fmla="*/ 0 w 4739"/>
                    <a:gd name="T53" fmla="*/ 9 h 3304"/>
                    <a:gd name="T54" fmla="*/ 1653 w 4739"/>
                    <a:gd name="T55" fmla="*/ 6 h 3304"/>
                    <a:gd name="T56" fmla="*/ 1653 w 4739"/>
                    <a:gd name="T57" fmla="*/ 131 h 3304"/>
                    <a:gd name="T58" fmla="*/ 1368 w 4739"/>
                    <a:gd name="T59" fmla="*/ 452 h 3304"/>
                    <a:gd name="T60" fmla="*/ 1429 w 4739"/>
                    <a:gd name="T61" fmla="*/ 883 h 3304"/>
                    <a:gd name="T62" fmla="*/ 1738 w 4739"/>
                    <a:gd name="T63" fmla="*/ 2776 h 3304"/>
                    <a:gd name="T64" fmla="*/ 2114 w 4739"/>
                    <a:gd name="T65" fmla="*/ 561 h 3304"/>
                    <a:gd name="T66" fmla="*/ 2139 w 4739"/>
                    <a:gd name="T67" fmla="*/ 355 h 3304"/>
                    <a:gd name="T68" fmla="*/ 1919 w 4739"/>
                    <a:gd name="T69" fmla="*/ 130 h 3304"/>
                    <a:gd name="T70" fmla="*/ 1918 w 4739"/>
                    <a:gd name="T71" fmla="*/ 5 h 3304"/>
                    <a:gd name="T72" fmla="*/ 3381 w 4739"/>
                    <a:gd name="T73" fmla="*/ 2 h 3304"/>
                    <a:gd name="T74" fmla="*/ 3381 w 4739"/>
                    <a:gd name="T75" fmla="*/ 128 h 3304"/>
                    <a:gd name="T76" fmla="*/ 3171 w 4739"/>
                    <a:gd name="T77" fmla="*/ 393 h 3304"/>
                    <a:gd name="T78" fmla="*/ 3202 w 4739"/>
                    <a:gd name="T79" fmla="*/ 664 h 3304"/>
                    <a:gd name="T80" fmla="*/ 3547 w 4739"/>
                    <a:gd name="T81" fmla="*/ 2772 h 3304"/>
                    <a:gd name="T82" fmla="*/ 3963 w 4739"/>
                    <a:gd name="T83" fmla="*/ 572 h 3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39" h="3304">
                      <a:moveTo>
                        <a:pt x="3963" y="572"/>
                      </a:moveTo>
                      <a:cubicBezTo>
                        <a:pt x="3978" y="502"/>
                        <a:pt x="3998" y="422"/>
                        <a:pt x="3998" y="347"/>
                      </a:cubicBezTo>
                      <a:cubicBezTo>
                        <a:pt x="3997" y="217"/>
                        <a:pt x="3932" y="146"/>
                        <a:pt x="3807" y="127"/>
                      </a:cubicBezTo>
                      <a:cubicBezTo>
                        <a:pt x="3807" y="1"/>
                        <a:pt x="3807" y="1"/>
                        <a:pt x="3807" y="1"/>
                      </a:cubicBezTo>
                      <a:cubicBezTo>
                        <a:pt x="4738" y="0"/>
                        <a:pt x="4738" y="0"/>
                        <a:pt x="4738" y="0"/>
                      </a:cubicBezTo>
                      <a:cubicBezTo>
                        <a:pt x="4739" y="125"/>
                        <a:pt x="4739" y="125"/>
                        <a:pt x="4739" y="125"/>
                      </a:cubicBezTo>
                      <a:cubicBezTo>
                        <a:pt x="4458" y="195"/>
                        <a:pt x="4443" y="401"/>
                        <a:pt x="4399" y="637"/>
                      </a:cubicBezTo>
                      <a:cubicBezTo>
                        <a:pt x="3993" y="2621"/>
                        <a:pt x="3993" y="2621"/>
                        <a:pt x="3993" y="2621"/>
                      </a:cubicBezTo>
                      <a:cubicBezTo>
                        <a:pt x="3972" y="2721"/>
                        <a:pt x="3938" y="2872"/>
                        <a:pt x="3938" y="2972"/>
                      </a:cubicBezTo>
                      <a:cubicBezTo>
                        <a:pt x="3938" y="3097"/>
                        <a:pt x="3978" y="3152"/>
                        <a:pt x="4099" y="3172"/>
                      </a:cubicBezTo>
                      <a:cubicBezTo>
                        <a:pt x="4099" y="3297"/>
                        <a:pt x="4099" y="3297"/>
                        <a:pt x="4099" y="3297"/>
                      </a:cubicBezTo>
                      <a:cubicBezTo>
                        <a:pt x="2485" y="3301"/>
                        <a:pt x="2485" y="3301"/>
                        <a:pt x="2485" y="3301"/>
                      </a:cubicBezTo>
                      <a:cubicBezTo>
                        <a:pt x="2485" y="3175"/>
                        <a:pt x="2485" y="3175"/>
                        <a:pt x="2485" y="3175"/>
                      </a:cubicBezTo>
                      <a:cubicBezTo>
                        <a:pt x="2581" y="3165"/>
                        <a:pt x="2635" y="3115"/>
                        <a:pt x="2635" y="3010"/>
                      </a:cubicBezTo>
                      <a:cubicBezTo>
                        <a:pt x="2635" y="2944"/>
                        <a:pt x="2610" y="2839"/>
                        <a:pt x="2600" y="2769"/>
                      </a:cubicBezTo>
                      <a:cubicBezTo>
                        <a:pt x="2322" y="1192"/>
                        <a:pt x="2322" y="1192"/>
                        <a:pt x="2322" y="1192"/>
                      </a:cubicBezTo>
                      <a:cubicBezTo>
                        <a:pt x="2049" y="2785"/>
                        <a:pt x="2049" y="2785"/>
                        <a:pt x="2049" y="2785"/>
                      </a:cubicBezTo>
                      <a:cubicBezTo>
                        <a:pt x="2039" y="2850"/>
                        <a:pt x="2014" y="2956"/>
                        <a:pt x="2014" y="3026"/>
                      </a:cubicBezTo>
                      <a:cubicBezTo>
                        <a:pt x="2014" y="3126"/>
                        <a:pt x="2050" y="3151"/>
                        <a:pt x="2140" y="3176"/>
                      </a:cubicBezTo>
                      <a:cubicBezTo>
                        <a:pt x="2140" y="3301"/>
                        <a:pt x="2140" y="3301"/>
                        <a:pt x="2140" y="3301"/>
                      </a:cubicBezTo>
                      <a:cubicBezTo>
                        <a:pt x="647" y="3304"/>
                        <a:pt x="647" y="3304"/>
                        <a:pt x="647" y="3304"/>
                      </a:cubicBezTo>
                      <a:cubicBezTo>
                        <a:pt x="647" y="3178"/>
                        <a:pt x="647" y="3178"/>
                        <a:pt x="647" y="3178"/>
                      </a:cubicBezTo>
                      <a:cubicBezTo>
                        <a:pt x="737" y="3164"/>
                        <a:pt x="803" y="3114"/>
                        <a:pt x="802" y="3013"/>
                      </a:cubicBezTo>
                      <a:cubicBezTo>
                        <a:pt x="802" y="2953"/>
                        <a:pt x="762" y="2758"/>
                        <a:pt x="751" y="2693"/>
                      </a:cubicBezTo>
                      <a:cubicBezTo>
                        <a:pt x="402" y="774"/>
                        <a:pt x="402" y="774"/>
                        <a:pt x="402" y="774"/>
                      </a:cubicBezTo>
                      <a:cubicBezTo>
                        <a:pt x="356" y="524"/>
                        <a:pt x="320" y="164"/>
                        <a:pt x="0" y="134"/>
                      </a:cubicBezTo>
                      <a:cubicBezTo>
                        <a:pt x="0" y="9"/>
                        <a:pt x="0" y="9"/>
                        <a:pt x="0" y="9"/>
                      </a:cubicBezTo>
                      <a:cubicBezTo>
                        <a:pt x="1653" y="6"/>
                        <a:pt x="1653" y="6"/>
                        <a:pt x="1653" y="6"/>
                      </a:cubicBezTo>
                      <a:cubicBezTo>
                        <a:pt x="1653" y="131"/>
                        <a:pt x="1653" y="131"/>
                        <a:pt x="1653" y="131"/>
                      </a:cubicBezTo>
                      <a:cubicBezTo>
                        <a:pt x="1457" y="146"/>
                        <a:pt x="1367" y="252"/>
                        <a:pt x="1368" y="452"/>
                      </a:cubicBezTo>
                      <a:cubicBezTo>
                        <a:pt x="1368" y="572"/>
                        <a:pt x="1408" y="757"/>
                        <a:pt x="1429" y="883"/>
                      </a:cubicBezTo>
                      <a:cubicBezTo>
                        <a:pt x="1738" y="2776"/>
                        <a:pt x="1738" y="2776"/>
                        <a:pt x="1738" y="2776"/>
                      </a:cubicBezTo>
                      <a:cubicBezTo>
                        <a:pt x="2114" y="561"/>
                        <a:pt x="2114" y="561"/>
                        <a:pt x="2114" y="561"/>
                      </a:cubicBezTo>
                      <a:cubicBezTo>
                        <a:pt x="2125" y="496"/>
                        <a:pt x="2140" y="426"/>
                        <a:pt x="2139" y="355"/>
                      </a:cubicBezTo>
                      <a:cubicBezTo>
                        <a:pt x="2139" y="210"/>
                        <a:pt x="2059" y="130"/>
                        <a:pt x="1919" y="130"/>
                      </a:cubicBezTo>
                      <a:cubicBezTo>
                        <a:pt x="1918" y="5"/>
                        <a:pt x="1918" y="5"/>
                        <a:pt x="1918" y="5"/>
                      </a:cubicBezTo>
                      <a:cubicBezTo>
                        <a:pt x="3381" y="2"/>
                        <a:pt x="3381" y="2"/>
                        <a:pt x="3381" y="2"/>
                      </a:cubicBezTo>
                      <a:cubicBezTo>
                        <a:pt x="3381" y="128"/>
                        <a:pt x="3381" y="128"/>
                        <a:pt x="3381" y="128"/>
                      </a:cubicBezTo>
                      <a:cubicBezTo>
                        <a:pt x="3221" y="158"/>
                        <a:pt x="3171" y="238"/>
                        <a:pt x="3171" y="393"/>
                      </a:cubicBezTo>
                      <a:cubicBezTo>
                        <a:pt x="3172" y="468"/>
                        <a:pt x="3191" y="588"/>
                        <a:pt x="3202" y="664"/>
                      </a:cubicBezTo>
                      <a:cubicBezTo>
                        <a:pt x="3547" y="2772"/>
                        <a:pt x="3547" y="2772"/>
                        <a:pt x="3547" y="2772"/>
                      </a:cubicBezTo>
                      <a:lnTo>
                        <a:pt x="3963"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0">
                  <a:extLst>
                    <a:ext uri="{FF2B5EF4-FFF2-40B4-BE49-F238E27FC236}">
                      <a16:creationId xmlns:a16="http://schemas.microsoft.com/office/drawing/2014/main" id="{639F9D51-4143-4E64-841E-A7D0DA87E25B}"/>
                    </a:ext>
                  </a:extLst>
                </p:cNvPr>
                <p:cNvSpPr>
                  <a:spLocks/>
                </p:cNvSpPr>
                <p:nvPr userDrawn="1"/>
              </p:nvSpPr>
              <p:spPr bwMode="auto">
                <a:xfrm>
                  <a:off x="10631488" y="6213474"/>
                  <a:ext cx="85725" cy="92075"/>
                </a:xfrm>
                <a:custGeom>
                  <a:avLst/>
                  <a:gdLst>
                    <a:gd name="T0" fmla="*/ 7 w 3215"/>
                    <a:gd name="T1" fmla="*/ 3382 h 3456"/>
                    <a:gd name="T2" fmla="*/ 7 w 3215"/>
                    <a:gd name="T3" fmla="*/ 3256 h 3456"/>
                    <a:gd name="T4" fmla="*/ 280 w 3215"/>
                    <a:gd name="T5" fmla="*/ 2755 h 3456"/>
                    <a:gd name="T6" fmla="*/ 276 w 3215"/>
                    <a:gd name="T7" fmla="*/ 711 h 3456"/>
                    <a:gd name="T8" fmla="*/ 0 w 3215"/>
                    <a:gd name="T9" fmla="*/ 210 h 3456"/>
                    <a:gd name="T10" fmla="*/ 0 w 3215"/>
                    <a:gd name="T11" fmla="*/ 85 h 3456"/>
                    <a:gd name="T12" fmla="*/ 2274 w 3215"/>
                    <a:gd name="T13" fmla="*/ 81 h 3456"/>
                    <a:gd name="T14" fmla="*/ 2694 w 3215"/>
                    <a:gd name="T15" fmla="*/ 0 h 3456"/>
                    <a:gd name="T16" fmla="*/ 2953 w 3215"/>
                    <a:gd name="T17" fmla="*/ 1151 h 3456"/>
                    <a:gd name="T18" fmla="*/ 2843 w 3215"/>
                    <a:gd name="T19" fmla="*/ 1187 h 3456"/>
                    <a:gd name="T20" fmla="*/ 1763 w 3215"/>
                    <a:gd name="T21" fmla="*/ 412 h 3456"/>
                    <a:gd name="T22" fmla="*/ 1304 w 3215"/>
                    <a:gd name="T23" fmla="*/ 999 h 3456"/>
                    <a:gd name="T24" fmla="*/ 1304 w 3215"/>
                    <a:gd name="T25" fmla="*/ 1160 h 3456"/>
                    <a:gd name="T26" fmla="*/ 1465 w 3215"/>
                    <a:gd name="T27" fmla="*/ 1159 h 3456"/>
                    <a:gd name="T28" fmla="*/ 2120 w 3215"/>
                    <a:gd name="T29" fmla="*/ 752 h 3456"/>
                    <a:gd name="T30" fmla="*/ 2221 w 3215"/>
                    <a:gd name="T31" fmla="*/ 737 h 3456"/>
                    <a:gd name="T32" fmla="*/ 2444 w 3215"/>
                    <a:gd name="T33" fmla="*/ 2009 h 3456"/>
                    <a:gd name="T34" fmla="*/ 2343 w 3215"/>
                    <a:gd name="T35" fmla="*/ 2019 h 3456"/>
                    <a:gd name="T36" fmla="*/ 2097 w 3215"/>
                    <a:gd name="T37" fmla="*/ 1649 h 3456"/>
                    <a:gd name="T38" fmla="*/ 1441 w 3215"/>
                    <a:gd name="T39" fmla="*/ 1490 h 3456"/>
                    <a:gd name="T40" fmla="*/ 1305 w 3215"/>
                    <a:gd name="T41" fmla="*/ 1490 h 3456"/>
                    <a:gd name="T42" fmla="*/ 1307 w 3215"/>
                    <a:gd name="T43" fmla="*/ 2577 h 3456"/>
                    <a:gd name="T44" fmla="*/ 1794 w 3215"/>
                    <a:gd name="T45" fmla="*/ 3047 h 3456"/>
                    <a:gd name="T46" fmla="*/ 3110 w 3215"/>
                    <a:gd name="T47" fmla="*/ 2113 h 3456"/>
                    <a:gd name="T48" fmla="*/ 3215 w 3215"/>
                    <a:gd name="T49" fmla="*/ 2153 h 3456"/>
                    <a:gd name="T50" fmla="*/ 2792 w 3215"/>
                    <a:gd name="T51" fmla="*/ 3456 h 3456"/>
                    <a:gd name="T52" fmla="*/ 2651 w 3215"/>
                    <a:gd name="T53" fmla="*/ 3386 h 3456"/>
                    <a:gd name="T54" fmla="*/ 2491 w 3215"/>
                    <a:gd name="T55" fmla="*/ 3377 h 3456"/>
                    <a:gd name="T56" fmla="*/ 7 w 3215"/>
                    <a:gd name="T57" fmla="*/ 3382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15" h="3456">
                      <a:moveTo>
                        <a:pt x="7" y="3382"/>
                      </a:moveTo>
                      <a:cubicBezTo>
                        <a:pt x="7" y="3256"/>
                        <a:pt x="7" y="3256"/>
                        <a:pt x="7" y="3256"/>
                      </a:cubicBezTo>
                      <a:cubicBezTo>
                        <a:pt x="212" y="3261"/>
                        <a:pt x="281" y="3105"/>
                        <a:pt x="280" y="2755"/>
                      </a:cubicBezTo>
                      <a:cubicBezTo>
                        <a:pt x="276" y="711"/>
                        <a:pt x="276" y="711"/>
                        <a:pt x="276" y="711"/>
                      </a:cubicBezTo>
                      <a:cubicBezTo>
                        <a:pt x="276" y="360"/>
                        <a:pt x="205" y="205"/>
                        <a:pt x="0" y="210"/>
                      </a:cubicBezTo>
                      <a:cubicBezTo>
                        <a:pt x="0" y="85"/>
                        <a:pt x="0" y="85"/>
                        <a:pt x="0" y="85"/>
                      </a:cubicBezTo>
                      <a:cubicBezTo>
                        <a:pt x="2274" y="81"/>
                        <a:pt x="2274" y="81"/>
                        <a:pt x="2274" y="81"/>
                      </a:cubicBezTo>
                      <a:cubicBezTo>
                        <a:pt x="2400" y="85"/>
                        <a:pt x="2600" y="100"/>
                        <a:pt x="2694" y="0"/>
                      </a:cubicBezTo>
                      <a:cubicBezTo>
                        <a:pt x="2953" y="1151"/>
                        <a:pt x="2953" y="1151"/>
                        <a:pt x="2953" y="1151"/>
                      </a:cubicBezTo>
                      <a:cubicBezTo>
                        <a:pt x="2843" y="1187"/>
                        <a:pt x="2843" y="1187"/>
                        <a:pt x="2843" y="1187"/>
                      </a:cubicBezTo>
                      <a:cubicBezTo>
                        <a:pt x="2697" y="701"/>
                        <a:pt x="2265" y="412"/>
                        <a:pt x="1763" y="412"/>
                      </a:cubicBezTo>
                      <a:cubicBezTo>
                        <a:pt x="1273" y="413"/>
                        <a:pt x="1304" y="598"/>
                        <a:pt x="1304" y="999"/>
                      </a:cubicBezTo>
                      <a:cubicBezTo>
                        <a:pt x="1304" y="1160"/>
                        <a:pt x="1304" y="1160"/>
                        <a:pt x="1304" y="1160"/>
                      </a:cubicBezTo>
                      <a:cubicBezTo>
                        <a:pt x="1465" y="1159"/>
                        <a:pt x="1465" y="1159"/>
                        <a:pt x="1465" y="1159"/>
                      </a:cubicBezTo>
                      <a:cubicBezTo>
                        <a:pt x="1795" y="1159"/>
                        <a:pt x="2126" y="1193"/>
                        <a:pt x="2120" y="752"/>
                      </a:cubicBezTo>
                      <a:cubicBezTo>
                        <a:pt x="2221" y="737"/>
                        <a:pt x="2221" y="737"/>
                        <a:pt x="2221" y="737"/>
                      </a:cubicBezTo>
                      <a:cubicBezTo>
                        <a:pt x="2444" y="2009"/>
                        <a:pt x="2444" y="2009"/>
                        <a:pt x="2444" y="2009"/>
                      </a:cubicBezTo>
                      <a:cubicBezTo>
                        <a:pt x="2343" y="2019"/>
                        <a:pt x="2343" y="2019"/>
                        <a:pt x="2343" y="2019"/>
                      </a:cubicBezTo>
                      <a:cubicBezTo>
                        <a:pt x="2288" y="1879"/>
                        <a:pt x="2207" y="1749"/>
                        <a:pt x="2097" y="1649"/>
                      </a:cubicBezTo>
                      <a:cubicBezTo>
                        <a:pt x="1901" y="1469"/>
                        <a:pt x="1691" y="1490"/>
                        <a:pt x="1441" y="1490"/>
                      </a:cubicBezTo>
                      <a:cubicBezTo>
                        <a:pt x="1305" y="1490"/>
                        <a:pt x="1305" y="1490"/>
                        <a:pt x="1305" y="1490"/>
                      </a:cubicBezTo>
                      <a:cubicBezTo>
                        <a:pt x="1307" y="2577"/>
                        <a:pt x="1307" y="2577"/>
                        <a:pt x="1307" y="2577"/>
                      </a:cubicBezTo>
                      <a:cubicBezTo>
                        <a:pt x="1308" y="2918"/>
                        <a:pt x="1399" y="3048"/>
                        <a:pt x="1794" y="3047"/>
                      </a:cubicBezTo>
                      <a:cubicBezTo>
                        <a:pt x="2436" y="3046"/>
                        <a:pt x="2845" y="2659"/>
                        <a:pt x="3110" y="2113"/>
                      </a:cubicBezTo>
                      <a:cubicBezTo>
                        <a:pt x="3215" y="2153"/>
                        <a:pt x="3215" y="2153"/>
                        <a:pt x="3215" y="2153"/>
                      </a:cubicBezTo>
                      <a:cubicBezTo>
                        <a:pt x="2792" y="3456"/>
                        <a:pt x="2792" y="3456"/>
                        <a:pt x="2792" y="3456"/>
                      </a:cubicBezTo>
                      <a:cubicBezTo>
                        <a:pt x="2752" y="3411"/>
                        <a:pt x="2707" y="3391"/>
                        <a:pt x="2651" y="3386"/>
                      </a:cubicBezTo>
                      <a:cubicBezTo>
                        <a:pt x="2602" y="3377"/>
                        <a:pt x="2546" y="3377"/>
                        <a:pt x="2491" y="3377"/>
                      </a:cubicBezTo>
                      <a:lnTo>
                        <a:pt x="7" y="3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81">
                  <a:extLst>
                    <a:ext uri="{FF2B5EF4-FFF2-40B4-BE49-F238E27FC236}">
                      <a16:creationId xmlns:a16="http://schemas.microsoft.com/office/drawing/2014/main" id="{39E645ED-BABF-4B47-BB30-CEF5852A42BB}"/>
                    </a:ext>
                  </a:extLst>
                </p:cNvPr>
                <p:cNvSpPr>
                  <a:spLocks noEditPoints="1"/>
                </p:cNvSpPr>
                <p:nvPr userDrawn="1"/>
              </p:nvSpPr>
              <p:spPr bwMode="auto">
                <a:xfrm>
                  <a:off x="10717213" y="6215062"/>
                  <a:ext cx="96837" cy="88900"/>
                </a:xfrm>
                <a:custGeom>
                  <a:avLst/>
                  <a:gdLst>
                    <a:gd name="T0" fmla="*/ 1679 w 3668"/>
                    <a:gd name="T1" fmla="*/ 332 h 3301"/>
                    <a:gd name="T2" fmla="*/ 1343 w 3668"/>
                    <a:gd name="T3" fmla="*/ 428 h 3301"/>
                    <a:gd name="T4" fmla="*/ 1298 w 3668"/>
                    <a:gd name="T5" fmla="*/ 689 h 3301"/>
                    <a:gd name="T6" fmla="*/ 1300 w 3668"/>
                    <a:gd name="T7" fmla="*/ 1430 h 3301"/>
                    <a:gd name="T8" fmla="*/ 2100 w 3668"/>
                    <a:gd name="T9" fmla="*/ 717 h 3301"/>
                    <a:gd name="T10" fmla="*/ 1679 w 3668"/>
                    <a:gd name="T11" fmla="*/ 332 h 3301"/>
                    <a:gd name="T12" fmla="*/ 1679 w 3668"/>
                    <a:gd name="T13" fmla="*/ 332 h 3301"/>
                    <a:gd name="T14" fmla="*/ 276 w 3668"/>
                    <a:gd name="T15" fmla="*/ 631 h 3301"/>
                    <a:gd name="T16" fmla="*/ 0 w 3668"/>
                    <a:gd name="T17" fmla="*/ 131 h 3301"/>
                    <a:gd name="T18" fmla="*/ 0 w 3668"/>
                    <a:gd name="T19" fmla="*/ 5 h 3301"/>
                    <a:gd name="T20" fmla="*/ 2253 w 3668"/>
                    <a:gd name="T21" fmla="*/ 0 h 3301"/>
                    <a:gd name="T22" fmla="*/ 2870 w 3668"/>
                    <a:gd name="T23" fmla="*/ 79 h 3301"/>
                    <a:gd name="T24" fmla="*/ 3162 w 3668"/>
                    <a:gd name="T25" fmla="*/ 505 h 3301"/>
                    <a:gd name="T26" fmla="*/ 2452 w 3668"/>
                    <a:gd name="T27" fmla="*/ 1368 h 3301"/>
                    <a:gd name="T28" fmla="*/ 3291 w 3668"/>
                    <a:gd name="T29" fmla="*/ 2759 h 3301"/>
                    <a:gd name="T30" fmla="*/ 3668 w 3668"/>
                    <a:gd name="T31" fmla="*/ 3169 h 3301"/>
                    <a:gd name="T32" fmla="*/ 3668 w 3668"/>
                    <a:gd name="T33" fmla="*/ 3294 h 3301"/>
                    <a:gd name="T34" fmla="*/ 1985 w 3668"/>
                    <a:gd name="T35" fmla="*/ 3297 h 3301"/>
                    <a:gd name="T36" fmla="*/ 1985 w 3668"/>
                    <a:gd name="T37" fmla="*/ 3172 h 3301"/>
                    <a:gd name="T38" fmla="*/ 2190 w 3668"/>
                    <a:gd name="T39" fmla="*/ 3006 h 3301"/>
                    <a:gd name="T40" fmla="*/ 1475 w 3668"/>
                    <a:gd name="T41" fmla="*/ 1735 h 3301"/>
                    <a:gd name="T42" fmla="*/ 1300 w 3668"/>
                    <a:gd name="T43" fmla="*/ 1796 h 3301"/>
                    <a:gd name="T44" fmla="*/ 1302 w 3668"/>
                    <a:gd name="T45" fmla="*/ 2673 h 3301"/>
                    <a:gd name="T46" fmla="*/ 1579 w 3668"/>
                    <a:gd name="T47" fmla="*/ 3173 h 3301"/>
                    <a:gd name="T48" fmla="*/ 1579 w 3668"/>
                    <a:gd name="T49" fmla="*/ 3298 h 3301"/>
                    <a:gd name="T50" fmla="*/ 6 w 3668"/>
                    <a:gd name="T51" fmla="*/ 3301 h 3301"/>
                    <a:gd name="T52" fmla="*/ 6 w 3668"/>
                    <a:gd name="T53" fmla="*/ 3176 h 3301"/>
                    <a:gd name="T54" fmla="*/ 280 w 3668"/>
                    <a:gd name="T55" fmla="*/ 2674 h 3301"/>
                    <a:gd name="T56" fmla="*/ 276 w 3668"/>
                    <a:gd name="T57" fmla="*/ 631 h 3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8" h="3301">
                      <a:moveTo>
                        <a:pt x="1679" y="332"/>
                      </a:moveTo>
                      <a:cubicBezTo>
                        <a:pt x="1578" y="332"/>
                        <a:pt x="1418" y="353"/>
                        <a:pt x="1343" y="428"/>
                      </a:cubicBezTo>
                      <a:cubicBezTo>
                        <a:pt x="1288" y="488"/>
                        <a:pt x="1298" y="613"/>
                        <a:pt x="1298" y="689"/>
                      </a:cubicBezTo>
                      <a:cubicBezTo>
                        <a:pt x="1300" y="1430"/>
                        <a:pt x="1300" y="1430"/>
                        <a:pt x="1300" y="1430"/>
                      </a:cubicBezTo>
                      <a:cubicBezTo>
                        <a:pt x="1640" y="1344"/>
                        <a:pt x="2101" y="1143"/>
                        <a:pt x="2100" y="717"/>
                      </a:cubicBezTo>
                      <a:cubicBezTo>
                        <a:pt x="2099" y="461"/>
                        <a:pt x="1929" y="332"/>
                        <a:pt x="1679" y="332"/>
                      </a:cubicBezTo>
                      <a:cubicBezTo>
                        <a:pt x="1679" y="332"/>
                        <a:pt x="1929" y="332"/>
                        <a:pt x="1679" y="332"/>
                      </a:cubicBezTo>
                      <a:moveTo>
                        <a:pt x="276" y="631"/>
                      </a:moveTo>
                      <a:cubicBezTo>
                        <a:pt x="275" y="280"/>
                        <a:pt x="205" y="125"/>
                        <a:pt x="0" y="131"/>
                      </a:cubicBezTo>
                      <a:cubicBezTo>
                        <a:pt x="0" y="5"/>
                        <a:pt x="0" y="5"/>
                        <a:pt x="0" y="5"/>
                      </a:cubicBezTo>
                      <a:cubicBezTo>
                        <a:pt x="2253" y="0"/>
                        <a:pt x="2253" y="0"/>
                        <a:pt x="2253" y="0"/>
                      </a:cubicBezTo>
                      <a:cubicBezTo>
                        <a:pt x="2459" y="5"/>
                        <a:pt x="2679" y="5"/>
                        <a:pt x="2870" y="79"/>
                      </a:cubicBezTo>
                      <a:cubicBezTo>
                        <a:pt x="3046" y="159"/>
                        <a:pt x="3161" y="304"/>
                        <a:pt x="3162" y="505"/>
                      </a:cubicBezTo>
                      <a:cubicBezTo>
                        <a:pt x="3162" y="920"/>
                        <a:pt x="2782" y="1197"/>
                        <a:pt x="2452" y="1368"/>
                      </a:cubicBezTo>
                      <a:cubicBezTo>
                        <a:pt x="2824" y="1723"/>
                        <a:pt x="3115" y="2223"/>
                        <a:pt x="3291" y="2759"/>
                      </a:cubicBezTo>
                      <a:cubicBezTo>
                        <a:pt x="3347" y="2934"/>
                        <a:pt x="3447" y="3169"/>
                        <a:pt x="3668" y="3169"/>
                      </a:cubicBezTo>
                      <a:cubicBezTo>
                        <a:pt x="3668" y="3294"/>
                        <a:pt x="3668" y="3294"/>
                        <a:pt x="3668" y="3294"/>
                      </a:cubicBezTo>
                      <a:cubicBezTo>
                        <a:pt x="1985" y="3297"/>
                        <a:pt x="1985" y="3297"/>
                        <a:pt x="1985" y="3297"/>
                      </a:cubicBezTo>
                      <a:cubicBezTo>
                        <a:pt x="1985" y="3172"/>
                        <a:pt x="1985" y="3172"/>
                        <a:pt x="1985" y="3172"/>
                      </a:cubicBezTo>
                      <a:cubicBezTo>
                        <a:pt x="2100" y="3167"/>
                        <a:pt x="2190" y="3142"/>
                        <a:pt x="2190" y="3006"/>
                      </a:cubicBezTo>
                      <a:cubicBezTo>
                        <a:pt x="2189" y="2701"/>
                        <a:pt x="1687" y="1981"/>
                        <a:pt x="1475" y="1735"/>
                      </a:cubicBezTo>
                      <a:cubicBezTo>
                        <a:pt x="1300" y="1796"/>
                        <a:pt x="1300" y="1796"/>
                        <a:pt x="1300" y="1796"/>
                      </a:cubicBezTo>
                      <a:cubicBezTo>
                        <a:pt x="1302" y="2673"/>
                        <a:pt x="1302" y="2673"/>
                        <a:pt x="1302" y="2673"/>
                      </a:cubicBezTo>
                      <a:cubicBezTo>
                        <a:pt x="1303" y="3024"/>
                        <a:pt x="1373" y="3178"/>
                        <a:pt x="1579" y="3173"/>
                      </a:cubicBezTo>
                      <a:cubicBezTo>
                        <a:pt x="1579" y="3298"/>
                        <a:pt x="1579" y="3298"/>
                        <a:pt x="1579" y="3298"/>
                      </a:cubicBezTo>
                      <a:cubicBezTo>
                        <a:pt x="6" y="3301"/>
                        <a:pt x="6" y="3301"/>
                        <a:pt x="6" y="3301"/>
                      </a:cubicBezTo>
                      <a:cubicBezTo>
                        <a:pt x="6" y="3176"/>
                        <a:pt x="6" y="3176"/>
                        <a:pt x="6" y="3176"/>
                      </a:cubicBezTo>
                      <a:cubicBezTo>
                        <a:pt x="211" y="3181"/>
                        <a:pt x="281" y="3025"/>
                        <a:pt x="280" y="2674"/>
                      </a:cubicBezTo>
                      <a:lnTo>
                        <a:pt x="276"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spTree>
    <p:extLst>
      <p:ext uri="{BB962C8B-B14F-4D97-AF65-F5344CB8AC3E}">
        <p14:creationId xmlns:p14="http://schemas.microsoft.com/office/powerpoint/2010/main" val="76712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screen-Light imag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07835881-7499-4B17-AC04-4AC36BFBC411}"/>
              </a:ext>
            </a:extLst>
          </p:cNvPr>
          <p:cNvSpPr>
            <a:spLocks noGrp="1"/>
          </p:cNvSpPr>
          <p:nvPr>
            <p:ph type="pic" sz="quarter" idx="13" hasCustomPrompt="1"/>
          </p:nvPr>
        </p:nvSpPr>
        <p:spPr>
          <a:xfrm>
            <a:off x="0" y="0"/>
            <a:ext cx="10691813" cy="7559675"/>
          </a:xfrm>
          <a:solidFill>
            <a:schemeClr val="bg2"/>
          </a:solidFill>
        </p:spPr>
        <p:txBody>
          <a:bodyPr/>
          <a:lstStyle>
            <a:lvl1pPr marL="0" indent="0">
              <a:buNone/>
              <a:defRPr/>
            </a:lvl1pPr>
          </a:lstStyle>
          <a:p>
            <a:r>
              <a:rPr lang="en-GB" dirty="0"/>
              <a:t>Drag and drop image, or click on the icon at the centre of the screen. Resize text box as required.</a:t>
            </a:r>
          </a:p>
        </p:txBody>
      </p:sp>
      <p:sp>
        <p:nvSpPr>
          <p:cNvPr id="8" name="Text Placeholder 11">
            <a:extLst>
              <a:ext uri="{FF2B5EF4-FFF2-40B4-BE49-F238E27FC236}">
                <a16:creationId xmlns:a16="http://schemas.microsoft.com/office/drawing/2014/main" id="{8B1A83EC-7AAA-45AB-B57F-C62AB4EFAF80}"/>
              </a:ext>
            </a:extLst>
          </p:cNvPr>
          <p:cNvSpPr>
            <a:spLocks noGrp="1"/>
          </p:cNvSpPr>
          <p:nvPr>
            <p:ph type="body" sz="quarter" idx="19" hasCustomPrompt="1"/>
          </p:nvPr>
        </p:nvSpPr>
        <p:spPr>
          <a:xfrm>
            <a:off x="277778" y="2042265"/>
            <a:ext cx="4735547" cy="2836122"/>
          </a:xfrm>
        </p:spPr>
        <p:txBody>
          <a:bodyPr/>
          <a:lstStyle>
            <a:lvl1pPr marL="252576" indent="-252576">
              <a:lnSpc>
                <a:spcPct val="81000"/>
              </a:lnSpc>
              <a:spcBef>
                <a:spcPts val="0"/>
              </a:spcBef>
              <a:spcAft>
                <a:spcPts val="3683"/>
              </a:spcAft>
              <a:defRPr sz="3859" b="1" spc="-26" baseline="0">
                <a:solidFill>
                  <a:schemeClr val="tx1"/>
                </a:solidFill>
              </a:defRPr>
            </a:lvl1pPr>
            <a:lvl2pPr marL="252576" indent="0">
              <a:lnSpc>
                <a:spcPct val="81000"/>
              </a:lnSpc>
              <a:spcBef>
                <a:spcPts val="0"/>
              </a:spcBef>
              <a:spcAft>
                <a:spcPts val="1052"/>
              </a:spcAft>
              <a:buNone/>
              <a:defRPr sz="1579" i="1" spc="-26" baseline="0">
                <a:solidFill>
                  <a:schemeClr val="tx1"/>
                </a:solidFill>
              </a:defRPr>
            </a:lvl2pPr>
            <a:lvl3pPr marL="568296" indent="-378864">
              <a:lnSpc>
                <a:spcPct val="81000"/>
              </a:lnSpc>
              <a:spcBef>
                <a:spcPts val="0"/>
              </a:spcBef>
              <a:spcAft>
                <a:spcPts val="1052"/>
              </a:spcAft>
              <a:buClr>
                <a:schemeClr val="bg1"/>
              </a:buClr>
              <a:buSzPct val="100000"/>
              <a:buFont typeface="Symbol" panose="05050102010706020507" pitchFamily="18" charset="2"/>
              <a:buChar char=""/>
              <a:defRPr sz="3859" spc="-26" baseline="0">
                <a:solidFill>
                  <a:schemeClr val="tx1"/>
                </a:solidFill>
              </a:defRPr>
            </a:lvl3pPr>
            <a:lvl4pPr marL="1010304" indent="-378864">
              <a:lnSpc>
                <a:spcPct val="81000"/>
              </a:lnSpc>
              <a:spcBef>
                <a:spcPts val="0"/>
              </a:spcBef>
              <a:spcAft>
                <a:spcPts val="1052"/>
              </a:spcAft>
              <a:buClr>
                <a:schemeClr val="bg1"/>
              </a:buClr>
              <a:buSzPct val="100000"/>
              <a:buFont typeface="VenusURWBol" panose="00000800000000000000" pitchFamily="50" charset="0"/>
              <a:buChar char="‒"/>
              <a:defRPr sz="3859" spc="-26" baseline="0">
                <a:solidFill>
                  <a:schemeClr val="tx1"/>
                </a:solidFill>
              </a:defRPr>
            </a:lvl4pPr>
            <a:lvl5pPr>
              <a:lnSpc>
                <a:spcPct val="81000"/>
              </a:lnSpc>
              <a:spcBef>
                <a:spcPts val="0"/>
              </a:spcBef>
              <a:spcAft>
                <a:spcPts val="1052"/>
              </a:spcAft>
              <a:defRPr sz="3859" spc="-26" baseline="0">
                <a:solidFill>
                  <a:schemeClr val="tx1"/>
                </a:solidFill>
              </a:defRPr>
            </a:lvl5pPr>
          </a:lstStyle>
          <a:p>
            <a:pPr lvl="0"/>
            <a:r>
              <a:rPr lang="en-AU" dirty="0"/>
              <a:t>“This is a break page, that could have a quote or a pull out of information on it on top of a relevant image.”</a:t>
            </a:r>
          </a:p>
          <a:p>
            <a:pPr lvl="0"/>
            <a:r>
              <a:rPr lang="en-AU" dirty="0"/>
              <a:t>Jane Smith, </a:t>
            </a:r>
            <a:r>
              <a:rPr lang="en-AU" dirty="0" err="1"/>
              <a:t>Powercor</a:t>
            </a:r>
            <a:endParaRPr lang="en-US" dirty="0"/>
          </a:p>
        </p:txBody>
      </p:sp>
      <p:sp>
        <p:nvSpPr>
          <p:cNvPr id="6" name="Text Placeholder 7">
            <a:extLst>
              <a:ext uri="{FF2B5EF4-FFF2-40B4-BE49-F238E27FC236}">
                <a16:creationId xmlns:a16="http://schemas.microsoft.com/office/drawing/2014/main" id="{8B21DC9D-FAE7-4523-B4AB-CBF512377B97}"/>
              </a:ext>
            </a:extLst>
          </p:cNvPr>
          <p:cNvSpPr>
            <a:spLocks noGrp="1"/>
          </p:cNvSpPr>
          <p:nvPr>
            <p:ph type="body" sz="quarter" idx="14" hasCustomPrompt="1"/>
          </p:nvPr>
        </p:nvSpPr>
        <p:spPr>
          <a:xfrm>
            <a:off x="9535807" y="6753345"/>
            <a:ext cx="513467" cy="514959"/>
          </a:xfrm>
          <a:blipFill>
            <a:blip r:embed="rId2" cstate="screen">
              <a:extLst>
                <a:ext uri="{28A0092B-C50C-407E-A947-70E740481C1C}">
                  <a14:useLocalDpi xmlns:a14="http://schemas.microsoft.com/office/drawing/2010/main"/>
                </a:ext>
              </a:extLst>
            </a:blip>
            <a:stretch>
              <a:fillRect t="-391" b="-391"/>
            </a:stretch>
          </a:blipFill>
        </p:spPr>
        <p:txBody>
          <a:bodyPr/>
          <a:lstStyle>
            <a:lvl1pPr marL="0" indent="0" rtl="0">
              <a:spcBef>
                <a:spcPts val="0"/>
              </a:spcBef>
              <a:spcAft>
                <a:spcPts val="351"/>
              </a:spcAft>
              <a:tabLst>
                <a:tab pos="316038" algn="l"/>
              </a:tabLst>
              <a:defRPr sz="175">
                <a:solidFill>
                  <a:schemeClr val="bg1">
                    <a:alpha val="0"/>
                  </a:schemeClr>
                </a:solidFill>
              </a:defRPr>
            </a:lvl1pPr>
            <a:lvl2pPr marL="315720" indent="-315720" rtl="0">
              <a:spcBef>
                <a:spcPts val="0"/>
              </a:spcBef>
              <a:spcAft>
                <a:spcPts val="351"/>
              </a:spcAft>
              <a:buNone/>
              <a:tabLst>
                <a:tab pos="316038" algn="l"/>
              </a:tabLst>
              <a:defRPr sz="175">
                <a:solidFill>
                  <a:schemeClr val="bg1">
                    <a:alpha val="0"/>
                  </a:schemeClr>
                </a:solidFill>
              </a:defRPr>
            </a:lvl2pPr>
            <a:lvl3pPr marL="315720" indent="-315720" rtl="0">
              <a:spcBef>
                <a:spcPts val="0"/>
              </a:spcBef>
              <a:spcAft>
                <a:spcPts val="351"/>
              </a:spcAft>
              <a:buNone/>
              <a:tabLst>
                <a:tab pos="316038" algn="l"/>
              </a:tabLst>
              <a:defRPr sz="175">
                <a:solidFill>
                  <a:schemeClr val="bg1">
                    <a:alpha val="0"/>
                  </a:schemeClr>
                </a:solidFill>
              </a:defRPr>
            </a:lvl3pPr>
            <a:lvl4pPr marL="315720" indent="-315720" rtl="0">
              <a:spcBef>
                <a:spcPts val="0"/>
              </a:spcBef>
              <a:spcAft>
                <a:spcPts val="351"/>
              </a:spcAft>
              <a:tabLst>
                <a:tab pos="316038" algn="l"/>
              </a:tabLst>
              <a:defRPr sz="175" b="0">
                <a:solidFill>
                  <a:schemeClr val="bg1">
                    <a:alpha val="0"/>
                  </a:schemeClr>
                </a:solidFill>
              </a:defRPr>
            </a:lvl4pPr>
            <a:lvl5pPr marL="315720" indent="-315720" rtl="0">
              <a:tabLst>
                <a:tab pos="316038" algn="l"/>
              </a:tabLst>
              <a:defRPr sz="175">
                <a:solidFill>
                  <a:schemeClr val="bg1">
                    <a:alpha val="0"/>
                  </a:schemeClr>
                </a:solidFill>
              </a:defRPr>
            </a:lvl5pPr>
            <a:lvl6pPr marL="315720" indent="-315720" rtl="0">
              <a:tabLst>
                <a:tab pos="316038" algn="l"/>
              </a:tabLst>
              <a:defRPr sz="175">
                <a:solidFill>
                  <a:schemeClr val="bg1">
                    <a:alpha val="0"/>
                  </a:schemeClr>
                </a:solidFill>
              </a:defRPr>
            </a:lvl6pPr>
            <a:lvl7pPr marL="315720" indent="-315720" rtl="0">
              <a:tabLst>
                <a:tab pos="316038" algn="l"/>
              </a:tabLst>
              <a:defRPr sz="175">
                <a:solidFill>
                  <a:schemeClr val="bg1">
                    <a:alpha val="0"/>
                  </a:schemeClr>
                </a:solidFill>
              </a:defRPr>
            </a:lvl7pPr>
            <a:lvl8pPr marL="315720" indent="-315720" rtl="0">
              <a:tabLst>
                <a:tab pos="316038" algn="l"/>
              </a:tabLst>
              <a:defRPr sz="175">
                <a:solidFill>
                  <a:schemeClr val="bg1">
                    <a:alpha val="0"/>
                  </a:schemeClr>
                </a:solidFill>
              </a:defRPr>
            </a:lvl8pPr>
          </a:lstStyle>
          <a:p>
            <a:pPr lvl="0"/>
            <a:r>
              <a:rPr lang="en-US" dirty="0"/>
              <a:t>00	The Contents slide has to be manually filled out. To easily access the presentation and copy heading names,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6"/>
            <a:r>
              <a:rPr lang="en-US" dirty="0"/>
              <a:t>8</a:t>
            </a:r>
          </a:p>
          <a:p>
            <a:pPr lvl="7"/>
            <a:r>
              <a:rPr lang="en-US" dirty="0"/>
              <a:t>9</a:t>
            </a:r>
            <a:endParaRPr lang="en-AU" dirty="0"/>
          </a:p>
        </p:txBody>
      </p:sp>
      <p:sp>
        <p:nvSpPr>
          <p:cNvPr id="7" name="Text Placeholder 7">
            <a:extLst>
              <a:ext uri="{FF2B5EF4-FFF2-40B4-BE49-F238E27FC236}">
                <a16:creationId xmlns:a16="http://schemas.microsoft.com/office/drawing/2014/main" id="{56479B95-2139-4079-B579-D1B634B6AE32}"/>
              </a:ext>
            </a:extLst>
          </p:cNvPr>
          <p:cNvSpPr>
            <a:spLocks noGrp="1" noChangeAspect="1"/>
          </p:cNvSpPr>
          <p:nvPr>
            <p:ph type="body" sz="quarter" idx="15" hasCustomPrompt="1"/>
          </p:nvPr>
        </p:nvSpPr>
        <p:spPr>
          <a:xfrm>
            <a:off x="8656495" y="6886807"/>
            <a:ext cx="706134" cy="287802"/>
          </a:xfrm>
          <a:blipFill>
            <a:blip r:embed="rId3" cstate="screen">
              <a:extLst>
                <a:ext uri="{28A0092B-C50C-407E-A947-70E740481C1C}">
                  <a14:useLocalDpi xmlns:a14="http://schemas.microsoft.com/office/drawing/2010/main"/>
                </a:ext>
              </a:extLst>
            </a:blip>
            <a:srcRect/>
            <a:stretch>
              <a:fillRect l="371" r="371"/>
            </a:stretch>
          </a:blipFill>
        </p:spPr>
        <p:txBody>
          <a:bodyPr/>
          <a:lstStyle>
            <a:lvl1pPr marL="0" indent="0" rtl="0">
              <a:spcBef>
                <a:spcPts val="0"/>
              </a:spcBef>
              <a:spcAft>
                <a:spcPts val="351"/>
              </a:spcAft>
              <a:tabLst>
                <a:tab pos="316038" algn="l"/>
              </a:tabLst>
              <a:defRPr sz="175">
                <a:solidFill>
                  <a:schemeClr val="bg1">
                    <a:alpha val="0"/>
                  </a:schemeClr>
                </a:solidFill>
              </a:defRPr>
            </a:lvl1pPr>
            <a:lvl2pPr marL="315720" indent="-315720" rtl="0">
              <a:spcBef>
                <a:spcPts val="0"/>
              </a:spcBef>
              <a:spcAft>
                <a:spcPts val="351"/>
              </a:spcAft>
              <a:buNone/>
              <a:tabLst>
                <a:tab pos="316038" algn="l"/>
              </a:tabLst>
              <a:defRPr sz="175">
                <a:solidFill>
                  <a:schemeClr val="bg1">
                    <a:alpha val="0"/>
                  </a:schemeClr>
                </a:solidFill>
              </a:defRPr>
            </a:lvl2pPr>
            <a:lvl3pPr marL="315720" indent="-315720" rtl="0">
              <a:spcBef>
                <a:spcPts val="0"/>
              </a:spcBef>
              <a:spcAft>
                <a:spcPts val="351"/>
              </a:spcAft>
              <a:buNone/>
              <a:tabLst>
                <a:tab pos="316038" algn="l"/>
              </a:tabLst>
              <a:defRPr sz="175">
                <a:solidFill>
                  <a:schemeClr val="bg1">
                    <a:alpha val="0"/>
                  </a:schemeClr>
                </a:solidFill>
              </a:defRPr>
            </a:lvl3pPr>
            <a:lvl4pPr marL="315720" indent="-315720" rtl="0">
              <a:spcBef>
                <a:spcPts val="0"/>
              </a:spcBef>
              <a:spcAft>
                <a:spcPts val="351"/>
              </a:spcAft>
              <a:tabLst>
                <a:tab pos="316038" algn="l"/>
              </a:tabLst>
              <a:defRPr sz="175" b="0">
                <a:solidFill>
                  <a:schemeClr val="bg1">
                    <a:alpha val="0"/>
                  </a:schemeClr>
                </a:solidFill>
              </a:defRPr>
            </a:lvl4pPr>
            <a:lvl5pPr marL="315720" indent="-315720" rtl="0">
              <a:tabLst>
                <a:tab pos="316038" algn="l"/>
              </a:tabLst>
              <a:defRPr sz="175">
                <a:solidFill>
                  <a:schemeClr val="bg1">
                    <a:alpha val="0"/>
                  </a:schemeClr>
                </a:solidFill>
              </a:defRPr>
            </a:lvl5pPr>
            <a:lvl6pPr marL="315720" indent="-315720" rtl="0">
              <a:tabLst>
                <a:tab pos="316038" algn="l"/>
              </a:tabLst>
              <a:defRPr sz="175">
                <a:solidFill>
                  <a:schemeClr val="bg1">
                    <a:alpha val="0"/>
                  </a:schemeClr>
                </a:solidFill>
              </a:defRPr>
            </a:lvl6pPr>
            <a:lvl7pPr marL="315720" indent="-315720" rtl="0">
              <a:tabLst>
                <a:tab pos="316038" algn="l"/>
              </a:tabLst>
              <a:defRPr sz="175">
                <a:solidFill>
                  <a:schemeClr val="bg1">
                    <a:alpha val="0"/>
                  </a:schemeClr>
                </a:solidFill>
              </a:defRPr>
            </a:lvl7pPr>
            <a:lvl8pPr marL="315720" indent="-315720" rtl="0">
              <a:tabLst>
                <a:tab pos="316038" algn="l"/>
              </a:tabLst>
              <a:defRPr sz="175">
                <a:solidFill>
                  <a:schemeClr val="bg1">
                    <a:alpha val="0"/>
                  </a:schemeClr>
                </a:solidFill>
              </a:defRPr>
            </a:lvl8pPr>
          </a:lstStyle>
          <a:p>
            <a:pPr lvl="0"/>
            <a:r>
              <a:rPr lang="en-US" dirty="0"/>
              <a:t>00	The Contents slide has to be manually filled out. To easily access the presentation and copy heading names,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6"/>
            <a:r>
              <a:rPr lang="en-US" dirty="0"/>
              <a:t>8</a:t>
            </a:r>
          </a:p>
          <a:p>
            <a:pPr lvl="7"/>
            <a:r>
              <a:rPr lang="en-US" dirty="0"/>
              <a:t>9</a:t>
            </a:r>
            <a:endParaRPr lang="en-AU" dirty="0"/>
          </a:p>
        </p:txBody>
      </p:sp>
    </p:spTree>
    <p:extLst>
      <p:ext uri="{BB962C8B-B14F-4D97-AF65-F5344CB8AC3E}">
        <p14:creationId xmlns:p14="http://schemas.microsoft.com/office/powerpoint/2010/main" val="37986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B12D-783D-4B02-B6D7-C3719C38B369}"/>
              </a:ext>
            </a:extLst>
          </p:cNvPr>
          <p:cNvSpPr>
            <a:spLocks noGrp="1"/>
          </p:cNvSpPr>
          <p:nvPr>
            <p:ph type="title" hasCustomPrompt="1"/>
          </p:nvPr>
        </p:nvSpPr>
        <p:spPr/>
        <p:txBody>
          <a:bodyPr/>
          <a:lstStyle>
            <a:lvl1pPr>
              <a:defRPr/>
            </a:lvl1pPr>
          </a:lstStyle>
          <a:p>
            <a:r>
              <a:rPr lang="en-US" dirty="0"/>
              <a:t>Click to add heading</a:t>
            </a:r>
            <a:endParaRPr lang="en-GB" dirty="0"/>
          </a:p>
        </p:txBody>
      </p:sp>
      <p:sp>
        <p:nvSpPr>
          <p:cNvPr id="4" name="Date Placeholder 3">
            <a:extLst>
              <a:ext uri="{FF2B5EF4-FFF2-40B4-BE49-F238E27FC236}">
                <a16:creationId xmlns:a16="http://schemas.microsoft.com/office/drawing/2014/main" id="{54A7AEE9-43CD-4760-A7FC-E9E3F99B0277}"/>
              </a:ext>
            </a:extLst>
          </p:cNvPr>
          <p:cNvSpPr>
            <a:spLocks noGrp="1"/>
          </p:cNvSpPr>
          <p:nvPr>
            <p:ph type="dt" sz="half" idx="10"/>
          </p:nvPr>
        </p:nvSpPr>
        <p:spPr/>
        <p:txBody>
          <a:bodyPr/>
          <a:lstStyle/>
          <a:p>
            <a:r>
              <a:rPr lang="en-US"/>
              <a:t>5/09/2019</a:t>
            </a:r>
            <a:endParaRPr lang="en-GB"/>
          </a:p>
        </p:txBody>
      </p:sp>
      <p:sp>
        <p:nvSpPr>
          <p:cNvPr id="5" name="Footer Placeholder 4">
            <a:extLst>
              <a:ext uri="{FF2B5EF4-FFF2-40B4-BE49-F238E27FC236}">
                <a16:creationId xmlns:a16="http://schemas.microsoft.com/office/drawing/2014/main" id="{904147B6-2BB7-4FE0-A850-8629366A89A5}"/>
              </a:ext>
            </a:extLst>
          </p:cNvPr>
          <p:cNvSpPr>
            <a:spLocks noGrp="1"/>
          </p:cNvSpPr>
          <p:nvPr>
            <p:ph type="ftr" sz="quarter" idx="11"/>
          </p:nvPr>
        </p:nvSpPr>
        <p:spPr/>
        <p:txBody>
          <a:bodyPr/>
          <a:lstStyle/>
          <a:p>
            <a:r>
              <a:rPr lang="en-US"/>
              <a:t>Constestable Works Consultative Committee</a:t>
            </a:r>
            <a:endParaRPr lang="en-GB"/>
          </a:p>
        </p:txBody>
      </p:sp>
      <p:sp>
        <p:nvSpPr>
          <p:cNvPr id="6" name="Slide Number Placeholder 5">
            <a:extLst>
              <a:ext uri="{FF2B5EF4-FFF2-40B4-BE49-F238E27FC236}">
                <a16:creationId xmlns:a16="http://schemas.microsoft.com/office/drawing/2014/main" id="{169C4BA7-96AA-4D96-B7CE-A8EB5E7EFE8D}"/>
              </a:ext>
            </a:extLst>
          </p:cNvPr>
          <p:cNvSpPr>
            <a:spLocks noGrp="1"/>
          </p:cNvSpPr>
          <p:nvPr>
            <p:ph type="sldNum" sz="quarter" idx="12"/>
          </p:nvPr>
        </p:nvSpPr>
        <p:spPr/>
        <p:txBody>
          <a:bodyPr/>
          <a:lstStyle/>
          <a:p>
            <a:fld id="{2DF68DF2-6E18-41F6-AFE0-AA4564C85ECC}" type="slidenum">
              <a:rPr lang="en-GB" smtClean="0"/>
              <a:t>‹#›</a:t>
            </a:fld>
            <a:endParaRPr lang="en-GB"/>
          </a:p>
        </p:txBody>
      </p:sp>
      <p:cxnSp>
        <p:nvCxnSpPr>
          <p:cNvPr id="13" name="Straight Connector 12">
            <a:extLst>
              <a:ext uri="{FF2B5EF4-FFF2-40B4-BE49-F238E27FC236}">
                <a16:creationId xmlns:a16="http://schemas.microsoft.com/office/drawing/2014/main" id="{09DCF68B-4D8F-46CF-A3DB-F432BBA8270F}"/>
              </a:ext>
            </a:extLst>
          </p:cNvPr>
          <p:cNvCxnSpPr/>
          <p:nvPr userDrawn="1"/>
        </p:nvCxnSpPr>
        <p:spPr>
          <a:xfrm>
            <a:off x="620116" y="6963772"/>
            <a:ext cx="64403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9C3628-DE2B-4DF2-BA3F-AEEFDC1D173E}"/>
              </a:ext>
            </a:extLst>
          </p:cNvPr>
          <p:cNvCxnSpPr/>
          <p:nvPr userDrawn="1"/>
        </p:nvCxnSpPr>
        <p:spPr>
          <a:xfrm>
            <a:off x="1203562" y="7123943"/>
            <a:ext cx="0" cy="992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3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a:xfrm>
            <a:off x="295178" y="331751"/>
            <a:ext cx="9470137" cy="625237"/>
          </a:xfrm>
        </p:spPr>
        <p:txBody>
          <a:bodyPr/>
          <a:lstStyle>
            <a:lvl1pPr>
              <a:defRPr/>
            </a:lvl1pPr>
          </a:lstStyle>
          <a:p>
            <a:r>
              <a:rPr lang="en-US" dirty="0"/>
              <a:t>Click to add heading</a:t>
            </a:r>
            <a:endParaRPr lang="en-AU" dirty="0"/>
          </a:p>
        </p:txBody>
      </p:sp>
      <p:sp>
        <p:nvSpPr>
          <p:cNvPr id="8" name="Content Placeholder 2">
            <a:extLst>
              <a:ext uri="{FF2B5EF4-FFF2-40B4-BE49-F238E27FC236}">
                <a16:creationId xmlns:a16="http://schemas.microsoft.com/office/drawing/2014/main" id="{9DFB8E11-7DF9-4CAD-8B2F-4F15E7B91098}"/>
              </a:ext>
            </a:extLst>
          </p:cNvPr>
          <p:cNvSpPr>
            <a:spLocks noGrp="1"/>
          </p:cNvSpPr>
          <p:nvPr>
            <p:ph idx="1" hasCustomPrompt="1"/>
          </p:nvPr>
        </p:nvSpPr>
        <p:spPr>
          <a:xfrm>
            <a:off x="609982" y="1719666"/>
            <a:ext cx="9470137" cy="4796545"/>
          </a:xfrm>
        </p:spPr>
        <p:txBody>
          <a:bodyPr/>
          <a:lstStyle>
            <a:lvl1pPr marL="0" marR="0" indent="0" algn="l" defTabSz="911336" rtl="0" eaLnBrk="1" fontAlgn="auto" latinLnBrk="0" hangingPunct="1">
              <a:lnSpc>
                <a:spcPct val="95000"/>
              </a:lnSpc>
              <a:spcBef>
                <a:spcPts val="598"/>
              </a:spcBef>
              <a:spcAft>
                <a:spcPts val="1196"/>
              </a:spcAft>
              <a:buClr>
                <a:schemeClr val="accent2"/>
              </a:buClr>
              <a:buSzPct val="120000"/>
              <a:buFont typeface="Symbol" panose="05050102010706020507" pitchFamily="18" charset="2"/>
              <a:buNone/>
              <a:tabLst/>
              <a:defRPr>
                <a:solidFill>
                  <a:schemeClr val="tx1"/>
                </a:solidFill>
              </a:defRPr>
            </a:lvl1pPr>
            <a:lvl2pPr marL="215276">
              <a:lnSpc>
                <a:spcPct val="95000"/>
              </a:lnSpc>
              <a:spcBef>
                <a:spcPts val="598"/>
              </a:spcBef>
              <a:spcAft>
                <a:spcPts val="1196"/>
              </a:spcAft>
              <a:defRPr>
                <a:solidFill>
                  <a:schemeClr val="tx1"/>
                </a:solidFill>
              </a:defRPr>
            </a:lvl2pPr>
            <a:lvl3pPr marL="430553" indent="-215276">
              <a:lnSpc>
                <a:spcPct val="95000"/>
              </a:lnSpc>
              <a:spcBef>
                <a:spcPts val="598"/>
              </a:spcBef>
              <a:spcAft>
                <a:spcPts val="1196"/>
              </a:spcAft>
              <a:buFont typeface="Arial" panose="020B0604020202020204" pitchFamily="34" charset="0"/>
              <a:buChar char="–"/>
              <a:defRPr>
                <a:solidFill>
                  <a:schemeClr val="tx1"/>
                </a:solidFill>
              </a:defRPr>
            </a:lvl3pPr>
            <a:lvl4pPr marL="215276" indent="0">
              <a:lnSpc>
                <a:spcPct val="95000"/>
              </a:lnSpc>
              <a:buNone/>
              <a:defRPr>
                <a:solidFill>
                  <a:schemeClr val="tx1"/>
                </a:solidFill>
              </a:defRPr>
            </a:lvl4pPr>
            <a:lvl5pPr marL="0" indent="0">
              <a:lnSpc>
                <a:spcPct val="95000"/>
              </a:lnSpc>
              <a:buNone/>
              <a:defRPr sz="1579">
                <a:solidFill>
                  <a:schemeClr val="tx1"/>
                </a:solidFill>
              </a:defRPr>
            </a:lvl5pPr>
            <a:lvl6pPr marL="0" indent="0">
              <a:buNone/>
              <a:defRPr sz="1579">
                <a:solidFill>
                  <a:schemeClr val="tx1"/>
                </a:solidFill>
              </a:defRPr>
            </a:lvl6pPr>
            <a:lvl7pPr marL="0" indent="0">
              <a:buNone/>
              <a:defRPr sz="1579">
                <a:solidFill>
                  <a:schemeClr val="tx1"/>
                </a:solidFill>
              </a:defRPr>
            </a:lvl7pPr>
            <a:lvl8pPr marL="0" indent="0">
              <a:buNone/>
              <a:defRPr sz="1579">
                <a:solidFill>
                  <a:schemeClr val="tx1"/>
                </a:solidFill>
              </a:defRPr>
            </a:lvl8pPr>
            <a:lvl9pPr marL="0" indent="0">
              <a:buNone/>
              <a:defRPr sz="1579">
                <a:solidFill>
                  <a:schemeClr val="tx1"/>
                </a:solidFill>
              </a:defRPr>
            </a:lvl9pPr>
          </a:lstStyle>
          <a:p>
            <a:pPr marL="0" marR="0" lvl="0" indent="0" algn="l" defTabSz="911336" rtl="0" eaLnBrk="1" fontAlgn="auto" latinLnBrk="0" hangingPunct="1">
              <a:lnSpc>
                <a:spcPct val="95000"/>
              </a:lnSpc>
              <a:spcBef>
                <a:spcPts val="598"/>
              </a:spcBef>
              <a:spcAft>
                <a:spcPts val="1196"/>
              </a:spcAft>
              <a:buClr>
                <a:schemeClr val="accent2"/>
              </a:buClr>
              <a:buSzPct val="120000"/>
              <a:buFont typeface="Symbol" panose="05050102010706020507" pitchFamily="18" charset="2"/>
              <a:buNone/>
              <a:tabLst/>
              <a:defRPr/>
            </a:pPr>
            <a:r>
              <a:rPr lang="en-US" dirty="0"/>
              <a:t>Click to add text, or on the relevant icon at the </a:t>
            </a:r>
            <a:r>
              <a:rPr lang="en-US" dirty="0" err="1"/>
              <a:t>centre</a:t>
            </a:r>
            <a:r>
              <a:rPr lang="en-US" dirty="0"/>
              <a:t> of the placeholder to add: Table / Chart / SmartArt / Image / Media. There are four type styles in the template, available as List Levels. Press the Increase / Decrease button in the paragraph section of the home ribbon to move through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84219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393" y="1752"/>
          <a:ext cx="1392" cy="1749"/>
        </p:xfrm>
        <a:graphic>
          <a:graphicData uri="http://schemas.openxmlformats.org/presentationml/2006/ole">
            <mc:AlternateContent xmlns:mc="http://schemas.openxmlformats.org/markup-compatibility/2006">
              <mc:Choice xmlns:v="urn:schemas-microsoft-com:vml" Requires="v">
                <p:oleObj spid="_x0000_s1031" name="think-cell Slide" r:id="rId5" imgW="352" imgH="355" progId="TCLayout.ActiveDocument.1">
                  <p:embed/>
                </p:oleObj>
              </mc:Choice>
              <mc:Fallback>
                <p:oleObj name="think-cell Slide" r:id="rId5" imgW="352" imgH="355" progId="TCLayout.ActiveDocument.1">
                  <p:embed/>
                  <p:pic>
                    <p:nvPicPr>
                      <p:cNvPr id="5" name="Object 4" hidden="1"/>
                      <p:cNvPicPr/>
                      <p:nvPr/>
                    </p:nvPicPr>
                    <p:blipFill>
                      <a:blip r:embed="rId6"/>
                      <a:stretch>
                        <a:fillRect/>
                      </a:stretch>
                    </p:blipFill>
                    <p:spPr>
                      <a:xfrm>
                        <a:off x="1393" y="1752"/>
                        <a:ext cx="1392" cy="1749"/>
                      </a:xfrm>
                      <a:prstGeom prst="rect">
                        <a:avLst/>
                      </a:prstGeom>
                    </p:spPr>
                  </p:pic>
                </p:oleObj>
              </mc:Fallback>
            </mc:AlternateContent>
          </a:graphicData>
        </a:graphic>
      </p:graphicFrame>
      <p:sp>
        <p:nvSpPr>
          <p:cNvPr id="4" name="FooterSimple" hidden="1"/>
          <p:cNvSpPr txBox="1"/>
          <p:nvPr userDrawn="1">
            <p:custDataLst>
              <p:tags r:id="rId3"/>
            </p:custDataLst>
          </p:nvPr>
        </p:nvSpPr>
        <p:spPr>
          <a:xfrm rot="16200000">
            <a:off x="8952677" y="5652411"/>
            <a:ext cx="3023870" cy="85088"/>
          </a:xfrm>
          <a:prstGeom prst="rect">
            <a:avLst/>
          </a:prstGeom>
          <a:noFill/>
        </p:spPr>
        <p:txBody>
          <a:bodyPr wrap="square" lIns="0" tIns="0" rIns="0" bIns="0" rtlCol="0" anchor="b">
            <a:spAutoFit/>
          </a:bodyPr>
          <a:lstStyle/>
          <a:p>
            <a:pPr>
              <a:lnSpc>
                <a:spcPct val="90000"/>
              </a:lnSpc>
              <a:spcAft>
                <a:spcPts val="526"/>
              </a:spcAft>
            </a:pPr>
            <a:r>
              <a:rPr lang="en-AU" sz="614">
                <a:solidFill>
                  <a:schemeClr val="bg1">
                    <a:lumMod val="50000"/>
                  </a:schemeClr>
                </a:solidFill>
                <a:latin typeface="+mn-lt"/>
                <a:sym typeface="Trebuchet MS" panose="020B0603020202020204" pitchFamily="34" charset="0"/>
              </a:rPr>
              <a:t>199060-23-CBO-SteerCo2-20180511_vF - update post SteerCo.pptx</a:t>
            </a:r>
            <a:endParaRPr lang="en-US" sz="614"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17719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u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p:txBody>
          <a:bodyPr/>
          <a:lstStyle>
            <a:lvl1pPr>
              <a:defRPr/>
            </a:lvl1pPr>
          </a:lstStyle>
          <a:p>
            <a:r>
              <a:rPr lang="en-US" dirty="0"/>
              <a:t>Click to add heading</a:t>
            </a:r>
            <a:endParaRPr lang="en-AU" dirty="0"/>
          </a:p>
        </p:txBody>
      </p:sp>
      <p:sp>
        <p:nvSpPr>
          <p:cNvPr id="3" name="Date Placeholder 2">
            <a:extLst>
              <a:ext uri="{FF2B5EF4-FFF2-40B4-BE49-F238E27FC236}">
                <a16:creationId xmlns:a16="http://schemas.microsoft.com/office/drawing/2014/main" id="{7BCBC878-6430-43E6-AD21-8607726A9E41}"/>
              </a:ext>
            </a:extLst>
          </p:cNvPr>
          <p:cNvSpPr>
            <a:spLocks noGrp="1"/>
          </p:cNvSpPr>
          <p:nvPr>
            <p:ph type="dt" sz="half" idx="10"/>
          </p:nvPr>
        </p:nvSpPr>
        <p:spPr/>
        <p:txBody>
          <a:bodyPr/>
          <a:lstStyle/>
          <a:p>
            <a:r>
              <a:rPr lang="en-US"/>
              <a:t>02.10.18</a:t>
            </a:r>
            <a:endParaRPr lang="en-GB" dirty="0"/>
          </a:p>
        </p:txBody>
      </p:sp>
      <p:sp>
        <p:nvSpPr>
          <p:cNvPr id="4" name="Footer Placeholder 3">
            <a:extLst>
              <a:ext uri="{FF2B5EF4-FFF2-40B4-BE49-F238E27FC236}">
                <a16:creationId xmlns:a16="http://schemas.microsoft.com/office/drawing/2014/main" id="{BE7EF259-6538-4FE0-98D3-FB258ED07BA8}"/>
              </a:ext>
            </a:extLst>
          </p:cNvPr>
          <p:cNvSpPr>
            <a:spLocks noGrp="1"/>
          </p:cNvSpPr>
          <p:nvPr>
            <p:ph type="ftr" sz="quarter" idx="11"/>
          </p:nvPr>
        </p:nvSpPr>
        <p:spPr/>
        <p:txBody>
          <a:bodyPr/>
          <a:lstStyle/>
          <a:p>
            <a:r>
              <a:rPr lang="en-GB"/>
              <a:t>Public Lighting Extension Request</a:t>
            </a:r>
            <a:endParaRPr lang="en-GB" dirty="0"/>
          </a:p>
        </p:txBody>
      </p:sp>
      <p:sp>
        <p:nvSpPr>
          <p:cNvPr id="5" name="Slide Number Placeholder 4">
            <a:extLst>
              <a:ext uri="{FF2B5EF4-FFF2-40B4-BE49-F238E27FC236}">
                <a16:creationId xmlns:a16="http://schemas.microsoft.com/office/drawing/2014/main" id="{646DA202-22EC-4717-9B0E-2C862C5F6B3C}"/>
              </a:ext>
            </a:extLst>
          </p:cNvPr>
          <p:cNvSpPr>
            <a:spLocks noGrp="1"/>
          </p:cNvSpPr>
          <p:nvPr>
            <p:ph type="sldNum" sz="quarter" idx="12"/>
          </p:nvPr>
        </p:nvSpPr>
        <p:spPr/>
        <p:txBody>
          <a:bodyPr/>
          <a:lstStyle/>
          <a:p>
            <a:fld id="{2DF68DF2-6E18-41F6-AFE0-AA4564C85ECC}" type="slidenum">
              <a:rPr lang="en-GB" smtClean="0"/>
              <a:pPr/>
              <a:t>‹#›</a:t>
            </a:fld>
            <a:endParaRPr lang="en-GB"/>
          </a:p>
        </p:txBody>
      </p:sp>
      <p:cxnSp>
        <p:nvCxnSpPr>
          <p:cNvPr id="7" name="Straight Connector 6">
            <a:extLst>
              <a:ext uri="{FF2B5EF4-FFF2-40B4-BE49-F238E27FC236}">
                <a16:creationId xmlns:a16="http://schemas.microsoft.com/office/drawing/2014/main" id="{6C129FE6-E452-43FC-B57A-20E2668C09E9}"/>
              </a:ext>
            </a:extLst>
          </p:cNvPr>
          <p:cNvCxnSpPr/>
          <p:nvPr userDrawn="1"/>
        </p:nvCxnSpPr>
        <p:spPr>
          <a:xfrm>
            <a:off x="620116" y="6963772"/>
            <a:ext cx="64403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 Placeholder 11">
            <a:extLst>
              <a:ext uri="{FF2B5EF4-FFF2-40B4-BE49-F238E27FC236}">
                <a16:creationId xmlns:a16="http://schemas.microsoft.com/office/drawing/2014/main" id="{3B4AF220-6A8F-4BE6-B2E3-AB432A77C2C6}"/>
              </a:ext>
            </a:extLst>
          </p:cNvPr>
          <p:cNvSpPr>
            <a:spLocks noGrp="1"/>
          </p:cNvSpPr>
          <p:nvPr>
            <p:ph type="body" sz="quarter" idx="17" hasCustomPrompt="1"/>
          </p:nvPr>
        </p:nvSpPr>
        <p:spPr>
          <a:xfrm>
            <a:off x="542747" y="1639034"/>
            <a:ext cx="3185610" cy="2140796"/>
          </a:xfrm>
        </p:spPr>
        <p:txBody>
          <a:bodyPr/>
          <a:lstStyle>
            <a:lvl1pPr>
              <a:spcBef>
                <a:spcPts val="0"/>
              </a:spcBef>
              <a:spcAft>
                <a:spcPts val="526"/>
              </a:spcAft>
              <a:defRPr b="1">
                <a:solidFill>
                  <a:schemeClr val="tx1"/>
                </a:solidFill>
              </a:defRPr>
            </a:lvl1pPr>
            <a:lvl2pPr marL="0" indent="0">
              <a:spcBef>
                <a:spcPts val="0"/>
              </a:spcBef>
              <a:spcAft>
                <a:spcPts val="526"/>
              </a:spcAft>
              <a:buNone/>
              <a:defRPr>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Text Placeholder 11">
            <a:extLst>
              <a:ext uri="{FF2B5EF4-FFF2-40B4-BE49-F238E27FC236}">
                <a16:creationId xmlns:a16="http://schemas.microsoft.com/office/drawing/2014/main" id="{87ED1B14-49D4-454A-A175-0AC5349B1388}"/>
              </a:ext>
            </a:extLst>
          </p:cNvPr>
          <p:cNvSpPr>
            <a:spLocks noGrp="1"/>
          </p:cNvSpPr>
          <p:nvPr>
            <p:ph type="body" sz="quarter" idx="18" hasCustomPrompt="1"/>
          </p:nvPr>
        </p:nvSpPr>
        <p:spPr>
          <a:xfrm>
            <a:off x="542747" y="4080042"/>
            <a:ext cx="3185610" cy="2140796"/>
          </a:xfrm>
        </p:spPr>
        <p:txBody>
          <a:bodyPr/>
          <a:lstStyle>
            <a:lvl1pPr>
              <a:spcBef>
                <a:spcPts val="0"/>
              </a:spcBef>
              <a:spcAft>
                <a:spcPts val="526"/>
              </a:spcAft>
              <a:defRPr b="1">
                <a:solidFill>
                  <a:schemeClr val="tx1"/>
                </a:solidFill>
              </a:defRPr>
            </a:lvl1pPr>
            <a:lvl2pPr marL="0" indent="0">
              <a:spcBef>
                <a:spcPts val="0"/>
              </a:spcBef>
              <a:spcAft>
                <a:spcPts val="526"/>
              </a:spcAft>
              <a:buNone/>
              <a:defRPr>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Text Placeholder 11">
            <a:extLst>
              <a:ext uri="{FF2B5EF4-FFF2-40B4-BE49-F238E27FC236}">
                <a16:creationId xmlns:a16="http://schemas.microsoft.com/office/drawing/2014/main" id="{1DA2E4CE-DE8F-4169-9B59-C0A5E337C374}"/>
              </a:ext>
            </a:extLst>
          </p:cNvPr>
          <p:cNvSpPr>
            <a:spLocks noGrp="1"/>
          </p:cNvSpPr>
          <p:nvPr>
            <p:ph type="body" sz="quarter" idx="19" hasCustomPrompt="1"/>
          </p:nvPr>
        </p:nvSpPr>
        <p:spPr>
          <a:xfrm>
            <a:off x="3906560" y="1639034"/>
            <a:ext cx="3185610" cy="2140796"/>
          </a:xfrm>
        </p:spPr>
        <p:txBody>
          <a:bodyPr/>
          <a:lstStyle>
            <a:lvl1pPr>
              <a:spcBef>
                <a:spcPts val="0"/>
              </a:spcBef>
              <a:spcAft>
                <a:spcPts val="526"/>
              </a:spcAft>
              <a:defRPr b="1">
                <a:solidFill>
                  <a:schemeClr val="tx1"/>
                </a:solidFill>
              </a:defRPr>
            </a:lvl1pPr>
            <a:lvl2pPr marL="0" indent="0">
              <a:spcBef>
                <a:spcPts val="0"/>
              </a:spcBef>
              <a:spcAft>
                <a:spcPts val="526"/>
              </a:spcAft>
              <a:buNone/>
              <a:defRPr>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Placeholder 11">
            <a:extLst>
              <a:ext uri="{FF2B5EF4-FFF2-40B4-BE49-F238E27FC236}">
                <a16:creationId xmlns:a16="http://schemas.microsoft.com/office/drawing/2014/main" id="{AA448209-4E5B-4D72-A047-F2DADC93825D}"/>
              </a:ext>
            </a:extLst>
          </p:cNvPr>
          <p:cNvSpPr>
            <a:spLocks noGrp="1"/>
          </p:cNvSpPr>
          <p:nvPr>
            <p:ph type="body" sz="quarter" idx="20" hasCustomPrompt="1"/>
          </p:nvPr>
        </p:nvSpPr>
        <p:spPr>
          <a:xfrm>
            <a:off x="3906560" y="4080042"/>
            <a:ext cx="3185610" cy="2140796"/>
          </a:xfrm>
        </p:spPr>
        <p:txBody>
          <a:bodyPr/>
          <a:lstStyle>
            <a:lvl1pPr>
              <a:spcBef>
                <a:spcPts val="0"/>
              </a:spcBef>
              <a:spcAft>
                <a:spcPts val="526"/>
              </a:spcAft>
              <a:defRPr b="1">
                <a:solidFill>
                  <a:schemeClr val="tx1"/>
                </a:solidFill>
              </a:defRPr>
            </a:lvl1pPr>
            <a:lvl2pPr marL="0" indent="0">
              <a:spcBef>
                <a:spcPts val="0"/>
              </a:spcBef>
              <a:spcAft>
                <a:spcPts val="526"/>
              </a:spcAft>
              <a:buNone/>
              <a:defRPr>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4549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3" name="TextBox 102">
            <a:extLst>
              <a:ext uri="{FF2B5EF4-FFF2-40B4-BE49-F238E27FC236}">
                <a16:creationId xmlns:a16="http://schemas.microsoft.com/office/drawing/2014/main" id="{EAE66E69-5E40-464F-8DB6-C916DCD9FA7F}"/>
              </a:ext>
            </a:extLst>
          </p:cNvPr>
          <p:cNvSpPr txBox="1"/>
          <p:nvPr userDrawn="1"/>
        </p:nvSpPr>
        <p:spPr>
          <a:xfrm>
            <a:off x="657047" y="898142"/>
            <a:ext cx="3230621" cy="830997"/>
          </a:xfrm>
          <a:prstGeom prst="rect">
            <a:avLst/>
          </a:prstGeom>
          <a:noFill/>
        </p:spPr>
        <p:txBody>
          <a:bodyPr wrap="square" rtlCol="0">
            <a:spAutoFit/>
          </a:bodyPr>
          <a:lstStyle/>
          <a:p>
            <a:r>
              <a:rPr lang="en-AU" sz="4800" b="0" spc="9" baseline="0" dirty="0">
                <a:solidFill>
                  <a:schemeClr val="accent4"/>
                </a:solidFill>
                <a:latin typeface="Century Gothic" charset="0"/>
                <a:ea typeface="Century Gothic" charset="0"/>
                <a:cs typeface="Century Gothic" charset="0"/>
              </a:rPr>
              <a:t>Contents</a:t>
            </a:r>
          </a:p>
        </p:txBody>
      </p:sp>
      <p:sp>
        <p:nvSpPr>
          <p:cNvPr id="104" name="Text Placeholder 7">
            <a:extLst>
              <a:ext uri="{FF2B5EF4-FFF2-40B4-BE49-F238E27FC236}">
                <a16:creationId xmlns:a16="http://schemas.microsoft.com/office/drawing/2014/main" id="{9C13C65D-A824-4A88-AFC8-E8E8BC97FF2A}"/>
              </a:ext>
            </a:extLst>
          </p:cNvPr>
          <p:cNvSpPr>
            <a:spLocks noGrp="1"/>
          </p:cNvSpPr>
          <p:nvPr>
            <p:ph type="body" sz="quarter" idx="13" hasCustomPrompt="1"/>
          </p:nvPr>
        </p:nvSpPr>
        <p:spPr>
          <a:xfrm>
            <a:off x="736576" y="2250486"/>
            <a:ext cx="3168526" cy="3946080"/>
          </a:xfrm>
          <a:noFill/>
        </p:spPr>
        <p:txBody>
          <a:bodyPr/>
          <a:lstStyle>
            <a:lvl1pPr marL="315720" indent="-315720">
              <a:spcBef>
                <a:spcPts val="1200"/>
              </a:spcBef>
              <a:spcAft>
                <a:spcPts val="600"/>
              </a:spcAft>
              <a:tabLst>
                <a:tab pos="316038" algn="l"/>
              </a:tabLst>
              <a:defRPr sz="1600">
                <a:solidFill>
                  <a:schemeClr val="tx1"/>
                </a:solidFill>
              </a:defRPr>
            </a:lvl1pPr>
            <a:lvl2pPr marL="315720" indent="-315720">
              <a:spcBef>
                <a:spcPts val="0"/>
              </a:spcBef>
              <a:spcAft>
                <a:spcPts val="351"/>
              </a:spcAft>
              <a:buNone/>
              <a:tabLst>
                <a:tab pos="316038" algn="l"/>
              </a:tabLst>
              <a:defRPr sz="1600">
                <a:solidFill>
                  <a:schemeClr val="tx1"/>
                </a:solidFill>
              </a:defRPr>
            </a:lvl2pPr>
            <a:lvl3pPr marL="315720" indent="-315720">
              <a:spcBef>
                <a:spcPts val="0"/>
              </a:spcBef>
              <a:spcAft>
                <a:spcPts val="351"/>
              </a:spcAft>
              <a:buNone/>
              <a:tabLst>
                <a:tab pos="316038" algn="l"/>
              </a:tabLst>
              <a:defRPr sz="1600">
                <a:solidFill>
                  <a:schemeClr val="tx1"/>
                </a:solidFill>
              </a:defRPr>
            </a:lvl3pPr>
            <a:lvl4pPr marL="315720" indent="-315720">
              <a:spcBef>
                <a:spcPts val="0"/>
              </a:spcBef>
              <a:spcAft>
                <a:spcPts val="351"/>
              </a:spcAft>
              <a:tabLst>
                <a:tab pos="316038" algn="l"/>
              </a:tabLst>
              <a:defRPr sz="1600" b="0">
                <a:solidFill>
                  <a:schemeClr val="tx1"/>
                </a:solidFill>
              </a:defRPr>
            </a:lvl4pPr>
            <a:lvl5pPr marL="315720" indent="-315720">
              <a:tabLst>
                <a:tab pos="316038" algn="l"/>
              </a:tabLst>
              <a:defRPr sz="1600">
                <a:solidFill>
                  <a:schemeClr val="tx1"/>
                </a:solidFill>
              </a:defRPr>
            </a:lvl5pPr>
            <a:lvl6pPr marL="315720" indent="-315720">
              <a:tabLst>
                <a:tab pos="316038" algn="l"/>
              </a:tabLst>
              <a:defRPr sz="1600">
                <a:solidFill>
                  <a:schemeClr val="tx1"/>
                </a:solidFill>
              </a:defRPr>
            </a:lvl6pPr>
            <a:lvl7pPr marL="315720" indent="-315720">
              <a:tabLst>
                <a:tab pos="316038" algn="l"/>
              </a:tabLst>
              <a:defRPr sz="1600">
                <a:solidFill>
                  <a:schemeClr val="tx1"/>
                </a:solidFill>
              </a:defRPr>
            </a:lvl7pPr>
            <a:lvl8pPr marL="315720" indent="-315720">
              <a:tabLst>
                <a:tab pos="316038" algn="l"/>
              </a:tabLst>
              <a:defRPr sz="1600">
                <a:solidFill>
                  <a:schemeClr val="tx1"/>
                </a:solidFill>
              </a:defRPr>
            </a:lvl8pPr>
          </a:lstStyle>
          <a:p>
            <a:pPr lvl="0"/>
            <a:r>
              <a:rPr lang="en-US" dirty="0"/>
              <a:t>00	The Contents slide has to be manually filled out. To easily access the presentation and copy heading names,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6"/>
            <a:r>
              <a:rPr lang="en-US" dirty="0"/>
              <a:t>8</a:t>
            </a:r>
          </a:p>
          <a:p>
            <a:pPr lvl="7"/>
            <a:r>
              <a:rPr lang="en-US" dirty="0"/>
              <a:t>9</a:t>
            </a:r>
            <a:endParaRPr lang="en-AU" dirty="0"/>
          </a:p>
        </p:txBody>
      </p:sp>
      <p:cxnSp>
        <p:nvCxnSpPr>
          <p:cNvPr id="105" name="Straight Connector 104">
            <a:extLst>
              <a:ext uri="{FF2B5EF4-FFF2-40B4-BE49-F238E27FC236}">
                <a16:creationId xmlns:a16="http://schemas.microsoft.com/office/drawing/2014/main" id="{4A976C1C-5074-4BE6-A33C-07BB096DB283}"/>
              </a:ext>
            </a:extLst>
          </p:cNvPr>
          <p:cNvCxnSpPr/>
          <p:nvPr userDrawn="1"/>
        </p:nvCxnSpPr>
        <p:spPr>
          <a:xfrm>
            <a:off x="1083022" y="7115540"/>
            <a:ext cx="0" cy="992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B7EA229-FE5E-4AFF-BF34-F5165F0DAB4E}"/>
              </a:ext>
            </a:extLst>
          </p:cNvPr>
          <p:cNvSpPr>
            <a:spLocks noGrp="1"/>
          </p:cNvSpPr>
          <p:nvPr>
            <p:ph type="dt" sz="half" idx="14"/>
          </p:nvPr>
        </p:nvSpPr>
        <p:spPr/>
        <p:txBody>
          <a:bodyPr/>
          <a:lstStyle/>
          <a:p>
            <a:r>
              <a:rPr lang="en-US"/>
              <a:t>5/09/2019</a:t>
            </a:r>
            <a:endParaRPr lang="en-GB" dirty="0"/>
          </a:p>
        </p:txBody>
      </p:sp>
      <p:sp>
        <p:nvSpPr>
          <p:cNvPr id="3" name="Footer Placeholder 2">
            <a:extLst>
              <a:ext uri="{FF2B5EF4-FFF2-40B4-BE49-F238E27FC236}">
                <a16:creationId xmlns:a16="http://schemas.microsoft.com/office/drawing/2014/main" id="{C127576D-5689-43CD-9643-A99D064FE440}"/>
              </a:ext>
            </a:extLst>
          </p:cNvPr>
          <p:cNvSpPr>
            <a:spLocks noGrp="1"/>
          </p:cNvSpPr>
          <p:nvPr>
            <p:ph type="ftr" sz="quarter" idx="15"/>
          </p:nvPr>
        </p:nvSpPr>
        <p:spPr/>
        <p:txBody>
          <a:bodyPr/>
          <a:lstStyle>
            <a:lvl1pPr>
              <a:defRPr/>
            </a:lvl1pPr>
          </a:lstStyle>
          <a:p>
            <a:r>
              <a:rPr lang="en-AU"/>
              <a:t>Constestable Works Consultative Committee</a:t>
            </a:r>
            <a:endParaRPr lang="en-GB" dirty="0"/>
          </a:p>
        </p:txBody>
      </p:sp>
      <p:sp>
        <p:nvSpPr>
          <p:cNvPr id="4" name="Slide Number Placeholder 3">
            <a:extLst>
              <a:ext uri="{FF2B5EF4-FFF2-40B4-BE49-F238E27FC236}">
                <a16:creationId xmlns:a16="http://schemas.microsoft.com/office/drawing/2014/main" id="{68B16145-8A6B-4C2C-8749-2565BD78D184}"/>
              </a:ext>
            </a:extLst>
          </p:cNvPr>
          <p:cNvSpPr>
            <a:spLocks noGrp="1"/>
          </p:cNvSpPr>
          <p:nvPr>
            <p:ph type="sldNum" sz="quarter" idx="16"/>
          </p:nvPr>
        </p:nvSpPr>
        <p:spPr/>
        <p:txBody>
          <a:bodyPr/>
          <a:lstStyle/>
          <a:p>
            <a:fld id="{2DF68DF2-6E18-41F6-AFE0-AA4564C85ECC}" type="slidenum">
              <a:rPr lang="en-GB" smtClean="0"/>
              <a:pPr/>
              <a:t>‹#›</a:t>
            </a:fld>
            <a:endParaRPr lang="en-GB" dirty="0"/>
          </a:p>
        </p:txBody>
      </p:sp>
    </p:spTree>
    <p:extLst>
      <p:ext uri="{BB962C8B-B14F-4D97-AF65-F5344CB8AC3E}">
        <p14:creationId xmlns:p14="http://schemas.microsoft.com/office/powerpoint/2010/main" val="419578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020C07-0830-4A61-80FF-92A004ADECC9}"/>
              </a:ext>
            </a:extLst>
          </p:cNvPr>
          <p:cNvSpPr/>
          <p:nvPr userDrawn="1"/>
        </p:nvSpPr>
        <p:spPr>
          <a:xfrm>
            <a:off x="756621" y="560471"/>
            <a:ext cx="9262800" cy="5638938"/>
          </a:xfrm>
          <a:prstGeom prst="rect">
            <a:avLst/>
          </a:prstGeom>
          <a:solidFill>
            <a:srgbClr val="E0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itle 1">
            <a:extLst>
              <a:ext uri="{FF2B5EF4-FFF2-40B4-BE49-F238E27FC236}">
                <a16:creationId xmlns:a16="http://schemas.microsoft.com/office/drawing/2014/main" id="{7A62B948-B338-428D-99FB-15DB3250DD6B}"/>
              </a:ext>
            </a:extLst>
          </p:cNvPr>
          <p:cNvSpPr>
            <a:spLocks noGrp="1"/>
          </p:cNvSpPr>
          <p:nvPr>
            <p:ph type="ctrTitle" hasCustomPrompt="1"/>
          </p:nvPr>
        </p:nvSpPr>
        <p:spPr>
          <a:xfrm>
            <a:off x="970919" y="2088499"/>
            <a:ext cx="8200294" cy="2309330"/>
          </a:xfrm>
        </p:spPr>
        <p:txBody>
          <a:bodyPr anchor="ctr" anchorCtr="0">
            <a:noAutofit/>
          </a:bodyPr>
          <a:lstStyle>
            <a:lvl1pPr algn="l">
              <a:lnSpc>
                <a:spcPct val="80000"/>
              </a:lnSpc>
              <a:defRPr sz="5400" b="0">
                <a:solidFill>
                  <a:schemeClr val="accent4"/>
                </a:solidFill>
                <a:latin typeface="Century Gothic" charset="0"/>
                <a:ea typeface="Century Gothic" charset="0"/>
                <a:cs typeface="Century Gothic" charset="0"/>
              </a:defRPr>
            </a:lvl1pPr>
          </a:lstStyle>
          <a:p>
            <a:r>
              <a:rPr lang="en-US" dirty="0"/>
              <a:t>Click to add Section Header title</a:t>
            </a:r>
            <a:endParaRPr lang="en-GB" dirty="0"/>
          </a:p>
        </p:txBody>
      </p:sp>
      <p:sp>
        <p:nvSpPr>
          <p:cNvPr id="3" name="Date Placeholder 2">
            <a:extLst>
              <a:ext uri="{FF2B5EF4-FFF2-40B4-BE49-F238E27FC236}">
                <a16:creationId xmlns:a16="http://schemas.microsoft.com/office/drawing/2014/main" id="{0ADC75B2-1AA9-43DB-A178-D9C770EC720F}"/>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3C23550C-8C22-4FD1-92A5-17FABB22F78D}"/>
              </a:ext>
            </a:extLst>
          </p:cNvPr>
          <p:cNvSpPr>
            <a:spLocks noGrp="1"/>
          </p:cNvSpPr>
          <p:nvPr>
            <p:ph type="ftr" sz="quarter" idx="11"/>
          </p:nvPr>
        </p:nvSpPr>
        <p:spPr/>
        <p:txBody>
          <a:bodyPr/>
          <a:lstStyle>
            <a:lvl1pPr>
              <a:defRPr/>
            </a:lvl1pPr>
          </a:lstStyle>
          <a:p>
            <a:r>
              <a:rPr lang="en-AU"/>
              <a:t>Constestable Works Consultative Committee</a:t>
            </a:r>
            <a:endParaRPr lang="en-GB" dirty="0"/>
          </a:p>
        </p:txBody>
      </p:sp>
      <p:sp>
        <p:nvSpPr>
          <p:cNvPr id="5" name="Slide Number Placeholder 4">
            <a:extLst>
              <a:ext uri="{FF2B5EF4-FFF2-40B4-BE49-F238E27FC236}">
                <a16:creationId xmlns:a16="http://schemas.microsoft.com/office/drawing/2014/main" id="{779A9BC1-3E42-4AEC-865D-560C5846C275}"/>
              </a:ext>
            </a:extLst>
          </p:cNvPr>
          <p:cNvSpPr>
            <a:spLocks noGrp="1"/>
          </p:cNvSpPr>
          <p:nvPr>
            <p:ph type="sldNum" sz="quarter" idx="12"/>
          </p:nvPr>
        </p:nvSpPr>
        <p:spPr/>
        <p:txBody>
          <a:bodyPr/>
          <a:lstStyle/>
          <a:p>
            <a:fld id="{2DF68DF2-6E18-41F6-AFE0-AA4564C85ECC}" type="slidenum">
              <a:rPr lang="en-GB" smtClean="0"/>
              <a:pPr/>
              <a:t>‹#›</a:t>
            </a:fld>
            <a:endParaRPr lang="en-GB" dirty="0"/>
          </a:p>
        </p:txBody>
      </p:sp>
      <p:cxnSp>
        <p:nvCxnSpPr>
          <p:cNvPr id="17" name="Straight Connector 16">
            <a:extLst>
              <a:ext uri="{FF2B5EF4-FFF2-40B4-BE49-F238E27FC236}">
                <a16:creationId xmlns:a16="http://schemas.microsoft.com/office/drawing/2014/main" id="{8A659B36-6734-4C32-B66F-CC881D4ECF9E}"/>
              </a:ext>
            </a:extLst>
          </p:cNvPr>
          <p:cNvCxnSpPr/>
          <p:nvPr userDrawn="1"/>
        </p:nvCxnSpPr>
        <p:spPr>
          <a:xfrm>
            <a:off x="756621" y="560471"/>
            <a:ext cx="926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00483853-DE7A-47E9-A9A7-4F71E4328C3B}"/>
              </a:ext>
            </a:extLst>
          </p:cNvPr>
          <p:cNvSpPr>
            <a:spLocks noGrp="1"/>
          </p:cNvSpPr>
          <p:nvPr>
            <p:ph type="body" sz="quarter" idx="19"/>
          </p:nvPr>
        </p:nvSpPr>
        <p:spPr>
          <a:xfrm>
            <a:off x="1034296" y="5341819"/>
            <a:ext cx="6879540" cy="684011"/>
          </a:xfrm>
        </p:spPr>
        <p:txBody>
          <a:bodyPr/>
          <a:lstStyle>
            <a:lvl1pPr marL="0" indent="0">
              <a:lnSpc>
                <a:spcPct val="100000"/>
              </a:lnSpc>
              <a:spcBef>
                <a:spcPts val="0"/>
              </a:spcBef>
              <a:spcAft>
                <a:spcPts val="1200"/>
              </a:spcAft>
              <a:defRPr sz="1500" b="0" spc="-26" baseline="0">
                <a:solidFill>
                  <a:srgbClr val="3177BD"/>
                </a:solidFill>
              </a:defRPr>
            </a:lvl1pPr>
            <a:lvl2pPr marL="0" indent="0">
              <a:lnSpc>
                <a:spcPct val="81000"/>
              </a:lnSpc>
              <a:spcBef>
                <a:spcPts val="0"/>
              </a:spcBef>
              <a:spcAft>
                <a:spcPts val="1052"/>
              </a:spcAft>
              <a:buNone/>
              <a:defRPr sz="1500" b="0" i="0" spc="-26" baseline="0">
                <a:solidFill>
                  <a:schemeClr val="accent1"/>
                </a:solidFill>
              </a:defRPr>
            </a:lvl2pPr>
            <a:lvl3pPr marL="568296" indent="-378864">
              <a:lnSpc>
                <a:spcPct val="81000"/>
              </a:lnSpc>
              <a:spcBef>
                <a:spcPts val="0"/>
              </a:spcBef>
              <a:spcAft>
                <a:spcPts val="1052"/>
              </a:spcAft>
              <a:buClr>
                <a:schemeClr val="bg1"/>
              </a:buClr>
              <a:buSzPct val="100000"/>
              <a:buFont typeface="Symbol" panose="05050102010706020507" pitchFamily="18" charset="2"/>
              <a:buChar char=""/>
              <a:defRPr sz="1500" b="0" spc="-26" baseline="0">
                <a:solidFill>
                  <a:schemeClr val="accent1"/>
                </a:solidFill>
              </a:defRPr>
            </a:lvl3pPr>
            <a:lvl4pPr marL="1010304" indent="-378864">
              <a:lnSpc>
                <a:spcPct val="81000"/>
              </a:lnSpc>
              <a:spcBef>
                <a:spcPts val="0"/>
              </a:spcBef>
              <a:spcAft>
                <a:spcPts val="1052"/>
              </a:spcAft>
              <a:buClr>
                <a:schemeClr val="bg1"/>
              </a:buClr>
              <a:buSzPct val="100000"/>
              <a:buFont typeface="VenusURWBol" panose="00000800000000000000" pitchFamily="50" charset="0"/>
              <a:buChar char="‒"/>
              <a:defRPr sz="1500" b="0" spc="-26" baseline="0">
                <a:solidFill>
                  <a:schemeClr val="accent1"/>
                </a:solidFill>
              </a:defRPr>
            </a:lvl4pPr>
            <a:lvl5pPr>
              <a:lnSpc>
                <a:spcPct val="81000"/>
              </a:lnSpc>
              <a:spcBef>
                <a:spcPts val="0"/>
              </a:spcBef>
              <a:spcAft>
                <a:spcPts val="1052"/>
              </a:spcAft>
              <a:defRPr sz="1500" b="0" spc="-26" baseline="0">
                <a:solidFill>
                  <a:schemeClr val="accent1"/>
                </a:solidFill>
              </a:defRPr>
            </a:lvl5pPr>
          </a:lstStyle>
          <a:p>
            <a:pPr lvl="0"/>
            <a:r>
              <a:rPr lang="en-US"/>
              <a:t>Edit Master text styles</a:t>
            </a:r>
          </a:p>
        </p:txBody>
      </p:sp>
    </p:spTree>
    <p:extLst>
      <p:ext uri="{BB962C8B-B14F-4D97-AF65-F5344CB8AC3E}">
        <p14:creationId xmlns:p14="http://schemas.microsoft.com/office/powerpoint/2010/main" val="163105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96A3-2DED-4867-96D8-6F495D06436A}"/>
              </a:ext>
            </a:extLst>
          </p:cNvPr>
          <p:cNvSpPr>
            <a:spLocks noGrp="1"/>
          </p:cNvSpPr>
          <p:nvPr>
            <p:ph type="title"/>
          </p:nvPr>
        </p:nvSpPr>
        <p:spPr>
          <a:xfrm>
            <a:off x="712720" y="567004"/>
            <a:ext cx="9281987" cy="1065551"/>
          </a:xfrm>
        </p:spPr>
        <p:txBody>
          <a:bodyPr/>
          <a:lstStyle>
            <a:lvl1pPr>
              <a:defRPr>
                <a:latin typeface="Century Gothic" charset="0"/>
                <a:ea typeface="Century Gothic" charset="0"/>
                <a:cs typeface="Century Gothic" charset="0"/>
              </a:defRPr>
            </a:lvl1pPr>
          </a:lstStyle>
          <a:p>
            <a:r>
              <a:rPr lang="en-US"/>
              <a:t>Click to edit Master title style</a:t>
            </a:r>
            <a:endParaRPr lang="en-AU"/>
          </a:p>
        </p:txBody>
      </p:sp>
      <p:sp>
        <p:nvSpPr>
          <p:cNvPr id="3" name="Date Placeholder 2">
            <a:extLst>
              <a:ext uri="{FF2B5EF4-FFF2-40B4-BE49-F238E27FC236}">
                <a16:creationId xmlns:a16="http://schemas.microsoft.com/office/drawing/2014/main" id="{6169E23D-47B2-43C4-A987-128B8BD0ACF9}"/>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EA880C5B-35B8-4940-ACC3-21845A5B22F6}"/>
              </a:ext>
            </a:extLst>
          </p:cNvPr>
          <p:cNvSpPr>
            <a:spLocks noGrp="1"/>
          </p:cNvSpPr>
          <p:nvPr>
            <p:ph type="ftr" sz="quarter" idx="11"/>
          </p:nvPr>
        </p:nvSpPr>
        <p:spPr/>
        <p:txBody>
          <a:bodyPr/>
          <a:lstStyle>
            <a:lvl1pPr>
              <a:defRPr/>
            </a:lvl1pPr>
          </a:lstStyle>
          <a:p>
            <a:r>
              <a:rPr lang="en-AU"/>
              <a:t>Constestable Works Consultative Committee</a:t>
            </a:r>
            <a:endParaRPr lang="en-GB" dirty="0"/>
          </a:p>
        </p:txBody>
      </p:sp>
      <p:sp>
        <p:nvSpPr>
          <p:cNvPr id="5" name="Slide Number Placeholder 4">
            <a:extLst>
              <a:ext uri="{FF2B5EF4-FFF2-40B4-BE49-F238E27FC236}">
                <a16:creationId xmlns:a16="http://schemas.microsoft.com/office/drawing/2014/main" id="{D0692992-2163-455F-BE9B-7890EC7F1BDD}"/>
              </a:ext>
            </a:extLst>
          </p:cNvPr>
          <p:cNvSpPr>
            <a:spLocks noGrp="1"/>
          </p:cNvSpPr>
          <p:nvPr>
            <p:ph type="sldNum" sz="quarter" idx="12"/>
          </p:nvPr>
        </p:nvSpPr>
        <p:spPr/>
        <p:txBody>
          <a:bodyPr/>
          <a:lstStyle/>
          <a:p>
            <a:fld id="{2DF68DF2-6E18-41F6-AFE0-AA4564C85ECC}" type="slidenum">
              <a:rPr lang="en-GB" smtClean="0"/>
              <a:pPr/>
              <a:t>‹#›</a:t>
            </a:fld>
            <a:endParaRPr lang="en-GB" dirty="0"/>
          </a:p>
        </p:txBody>
      </p:sp>
      <p:sp>
        <p:nvSpPr>
          <p:cNvPr id="8" name="Content Placeholder 7">
            <a:extLst>
              <a:ext uri="{FF2B5EF4-FFF2-40B4-BE49-F238E27FC236}">
                <a16:creationId xmlns:a16="http://schemas.microsoft.com/office/drawing/2014/main" id="{4492A33E-01D2-4BBA-84F4-7BAA14457C2C}"/>
              </a:ext>
            </a:extLst>
          </p:cNvPr>
          <p:cNvSpPr>
            <a:spLocks noGrp="1"/>
          </p:cNvSpPr>
          <p:nvPr>
            <p:ph sz="quarter" idx="13" hasCustomPrompt="1"/>
          </p:nvPr>
        </p:nvSpPr>
        <p:spPr>
          <a:xfrm>
            <a:off x="736576" y="2090158"/>
            <a:ext cx="6829832" cy="4425473"/>
          </a:xfrm>
        </p:spPr>
        <p:txBody>
          <a:bodyPr/>
          <a:lstStyle>
            <a:lvl1pPr>
              <a:defRPr/>
            </a:lvl1pPr>
          </a:lstStyle>
          <a:p>
            <a:pPr lvl="0"/>
            <a:r>
              <a:rPr lang="en-US" dirty="0"/>
              <a:t>Click to add text, click one of the central icons to add a table, chart, SmartArt, image or media. For text, press the Increase / Decrease List Level button to move through the type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6071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a:xfrm>
            <a:off x="737434" y="604076"/>
            <a:ext cx="9281987" cy="1065551"/>
          </a:xfrm>
        </p:spPr>
        <p:txBody>
          <a:bodyPr/>
          <a:lstStyle>
            <a:lvl1pPr>
              <a:defRPr>
                <a:latin typeface="Century Gothic" charset="0"/>
                <a:ea typeface="Century Gothic" charset="0"/>
                <a:cs typeface="Century Gothic" charset="0"/>
              </a:defRPr>
            </a:lvl1pPr>
          </a:lstStyle>
          <a:p>
            <a:r>
              <a:rPr lang="en-US" dirty="0"/>
              <a:t>Click to add heading</a:t>
            </a:r>
            <a:endParaRPr lang="en-AU" dirty="0"/>
          </a:p>
        </p:txBody>
      </p:sp>
      <p:sp>
        <p:nvSpPr>
          <p:cNvPr id="3" name="Date Placeholder 2">
            <a:extLst>
              <a:ext uri="{FF2B5EF4-FFF2-40B4-BE49-F238E27FC236}">
                <a16:creationId xmlns:a16="http://schemas.microsoft.com/office/drawing/2014/main" id="{7BCBC878-6430-43E6-AD21-8607726A9E41}"/>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BE7EF259-6538-4FE0-98D3-FB258ED07BA8}"/>
              </a:ext>
            </a:extLst>
          </p:cNvPr>
          <p:cNvSpPr>
            <a:spLocks noGrp="1"/>
          </p:cNvSpPr>
          <p:nvPr>
            <p:ph type="ftr" sz="quarter" idx="11"/>
          </p:nvPr>
        </p:nvSpPr>
        <p:spPr/>
        <p:txBody>
          <a:bodyPr/>
          <a:lstStyle>
            <a:lvl1pPr>
              <a:defRPr/>
            </a:lvl1pPr>
          </a:lstStyle>
          <a:p>
            <a:r>
              <a:rPr lang="en-AU"/>
              <a:t>Constestable Works Consultative Committee</a:t>
            </a:r>
            <a:endParaRPr lang="en-GB" dirty="0"/>
          </a:p>
        </p:txBody>
      </p:sp>
      <p:sp>
        <p:nvSpPr>
          <p:cNvPr id="5" name="Slide Number Placeholder 4">
            <a:extLst>
              <a:ext uri="{FF2B5EF4-FFF2-40B4-BE49-F238E27FC236}">
                <a16:creationId xmlns:a16="http://schemas.microsoft.com/office/drawing/2014/main" id="{646DA202-22EC-4717-9B0E-2C862C5F6B3C}"/>
              </a:ext>
            </a:extLst>
          </p:cNvPr>
          <p:cNvSpPr>
            <a:spLocks noGrp="1"/>
          </p:cNvSpPr>
          <p:nvPr>
            <p:ph type="sldNum" sz="quarter" idx="12"/>
          </p:nvPr>
        </p:nvSpPr>
        <p:spPr/>
        <p:txBody>
          <a:bodyPr/>
          <a:lstStyle/>
          <a:p>
            <a:fld id="{2DF68DF2-6E18-41F6-AFE0-AA4564C85ECC}" type="slidenum">
              <a:rPr lang="en-GB" smtClean="0"/>
              <a:pPr/>
              <a:t>‹#›</a:t>
            </a:fld>
            <a:endParaRPr lang="en-GB"/>
          </a:p>
        </p:txBody>
      </p:sp>
      <p:sp>
        <p:nvSpPr>
          <p:cNvPr id="9" name="Picture Placeholder 9">
            <a:extLst>
              <a:ext uri="{FF2B5EF4-FFF2-40B4-BE49-F238E27FC236}">
                <a16:creationId xmlns:a16="http://schemas.microsoft.com/office/drawing/2014/main" id="{07835881-7499-4B17-AC04-4AC36BFBC411}"/>
              </a:ext>
            </a:extLst>
          </p:cNvPr>
          <p:cNvSpPr>
            <a:spLocks noGrp="1"/>
          </p:cNvSpPr>
          <p:nvPr>
            <p:ph type="pic" sz="quarter" idx="13"/>
          </p:nvPr>
        </p:nvSpPr>
        <p:spPr>
          <a:xfrm>
            <a:off x="819061" y="2283833"/>
            <a:ext cx="5733418" cy="4121302"/>
          </a:xfrm>
          <a:solidFill>
            <a:schemeClr val="bg2"/>
          </a:solidFill>
        </p:spPr>
        <p:txBody>
          <a:bodyPr/>
          <a:lstStyle>
            <a:lvl1pPr marL="0" indent="0">
              <a:buNone/>
              <a:defRPr b="0"/>
            </a:lvl1pPr>
          </a:lstStyle>
          <a:p>
            <a:r>
              <a:rPr lang="en-US"/>
              <a:t>Click icon to add picture</a:t>
            </a:r>
            <a:endParaRPr lang="en-GB" dirty="0"/>
          </a:p>
        </p:txBody>
      </p:sp>
      <p:sp>
        <p:nvSpPr>
          <p:cNvPr id="10" name="Text Placeholder 11">
            <a:extLst>
              <a:ext uri="{FF2B5EF4-FFF2-40B4-BE49-F238E27FC236}">
                <a16:creationId xmlns:a16="http://schemas.microsoft.com/office/drawing/2014/main" id="{6EEFA1BA-490A-46C8-B55C-0DAF58ACF85D}"/>
              </a:ext>
            </a:extLst>
          </p:cNvPr>
          <p:cNvSpPr>
            <a:spLocks noGrp="1"/>
          </p:cNvSpPr>
          <p:nvPr>
            <p:ph type="body" sz="quarter" idx="19" hasCustomPrompt="1"/>
          </p:nvPr>
        </p:nvSpPr>
        <p:spPr>
          <a:xfrm>
            <a:off x="6851500" y="2145155"/>
            <a:ext cx="3167921" cy="4259979"/>
          </a:xfrm>
        </p:spPr>
        <p:txBody>
          <a:bodyPr/>
          <a:lstStyle>
            <a:lvl1pPr>
              <a:spcBef>
                <a:spcPts val="0"/>
              </a:spcBef>
              <a:spcAft>
                <a:spcPts val="526"/>
              </a:spcAft>
              <a:defRPr b="0">
                <a:solidFill>
                  <a:schemeClr val="tx1"/>
                </a:solidFill>
              </a:defRPr>
            </a:lvl1pPr>
            <a:lvl2pPr marL="0" indent="0">
              <a:spcBef>
                <a:spcPts val="0"/>
              </a:spcBef>
              <a:spcAft>
                <a:spcPts val="526"/>
              </a:spcAft>
              <a:buNone/>
              <a:defRPr b="1">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6030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a:xfrm>
            <a:off x="700363" y="567006"/>
            <a:ext cx="9281987" cy="1065551"/>
          </a:xfrm>
        </p:spPr>
        <p:txBody>
          <a:bodyPr/>
          <a:lstStyle>
            <a:lvl1pPr>
              <a:defRPr>
                <a:latin typeface="Century Gothic" charset="0"/>
                <a:ea typeface="Century Gothic" charset="0"/>
                <a:cs typeface="Century Gothic" charset="0"/>
              </a:defRPr>
            </a:lvl1pPr>
          </a:lstStyle>
          <a:p>
            <a:r>
              <a:rPr lang="en-US" dirty="0"/>
              <a:t>Click to add heading</a:t>
            </a:r>
            <a:endParaRPr lang="en-AU" dirty="0"/>
          </a:p>
        </p:txBody>
      </p:sp>
      <p:sp>
        <p:nvSpPr>
          <p:cNvPr id="3" name="Date Placeholder 2">
            <a:extLst>
              <a:ext uri="{FF2B5EF4-FFF2-40B4-BE49-F238E27FC236}">
                <a16:creationId xmlns:a16="http://schemas.microsoft.com/office/drawing/2014/main" id="{7BCBC878-6430-43E6-AD21-8607726A9E41}"/>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BE7EF259-6538-4FE0-98D3-FB258ED07BA8}"/>
              </a:ext>
            </a:extLst>
          </p:cNvPr>
          <p:cNvSpPr>
            <a:spLocks noGrp="1"/>
          </p:cNvSpPr>
          <p:nvPr>
            <p:ph type="ftr" sz="quarter" idx="11"/>
          </p:nvPr>
        </p:nvSpPr>
        <p:spPr/>
        <p:txBody>
          <a:bodyPr/>
          <a:lstStyle>
            <a:lvl1pPr>
              <a:defRPr/>
            </a:lvl1pPr>
          </a:lstStyle>
          <a:p>
            <a:r>
              <a:rPr lang="en-AU"/>
              <a:t>Constestable Works Consultative Committee</a:t>
            </a:r>
            <a:endParaRPr lang="en-GB" dirty="0"/>
          </a:p>
        </p:txBody>
      </p:sp>
      <p:sp>
        <p:nvSpPr>
          <p:cNvPr id="5" name="Slide Number Placeholder 4">
            <a:extLst>
              <a:ext uri="{FF2B5EF4-FFF2-40B4-BE49-F238E27FC236}">
                <a16:creationId xmlns:a16="http://schemas.microsoft.com/office/drawing/2014/main" id="{646DA202-22EC-4717-9B0E-2C862C5F6B3C}"/>
              </a:ext>
            </a:extLst>
          </p:cNvPr>
          <p:cNvSpPr>
            <a:spLocks noGrp="1"/>
          </p:cNvSpPr>
          <p:nvPr>
            <p:ph type="sldNum" sz="quarter" idx="12"/>
          </p:nvPr>
        </p:nvSpPr>
        <p:spPr/>
        <p:txBody>
          <a:bodyPr/>
          <a:lstStyle/>
          <a:p>
            <a:fld id="{2DF68DF2-6E18-41F6-AFE0-AA4564C85ECC}" type="slidenum">
              <a:rPr lang="en-GB" smtClean="0"/>
              <a:pPr/>
              <a:t>‹#›</a:t>
            </a:fld>
            <a:endParaRPr lang="en-GB"/>
          </a:p>
        </p:txBody>
      </p:sp>
      <p:sp>
        <p:nvSpPr>
          <p:cNvPr id="9" name="Picture Placeholder 9">
            <a:extLst>
              <a:ext uri="{FF2B5EF4-FFF2-40B4-BE49-F238E27FC236}">
                <a16:creationId xmlns:a16="http://schemas.microsoft.com/office/drawing/2014/main" id="{07835881-7499-4B17-AC04-4AC36BFBC411}"/>
              </a:ext>
            </a:extLst>
          </p:cNvPr>
          <p:cNvSpPr>
            <a:spLocks noGrp="1"/>
          </p:cNvSpPr>
          <p:nvPr>
            <p:ph type="pic" sz="quarter" idx="13"/>
          </p:nvPr>
        </p:nvSpPr>
        <p:spPr>
          <a:xfrm>
            <a:off x="819061" y="2283833"/>
            <a:ext cx="2868875" cy="1876470"/>
          </a:xfrm>
          <a:solidFill>
            <a:schemeClr val="bg2"/>
          </a:solidFill>
        </p:spPr>
        <p:txBody>
          <a:bodyPr/>
          <a:lstStyle>
            <a:lvl1pPr marL="0" indent="0">
              <a:buNone/>
              <a:defRPr b="0"/>
            </a:lvl1pPr>
          </a:lstStyle>
          <a:p>
            <a:r>
              <a:rPr lang="en-US"/>
              <a:t>Click icon to add picture</a:t>
            </a:r>
            <a:endParaRPr lang="en-GB" dirty="0"/>
          </a:p>
        </p:txBody>
      </p:sp>
      <p:sp>
        <p:nvSpPr>
          <p:cNvPr id="10" name="Text Placeholder 11">
            <a:extLst>
              <a:ext uri="{FF2B5EF4-FFF2-40B4-BE49-F238E27FC236}">
                <a16:creationId xmlns:a16="http://schemas.microsoft.com/office/drawing/2014/main" id="{6EEFA1BA-490A-46C8-B55C-0DAF58ACF85D}"/>
              </a:ext>
            </a:extLst>
          </p:cNvPr>
          <p:cNvSpPr>
            <a:spLocks noGrp="1"/>
          </p:cNvSpPr>
          <p:nvPr>
            <p:ph type="body" sz="quarter" idx="19" hasCustomPrompt="1"/>
          </p:nvPr>
        </p:nvSpPr>
        <p:spPr>
          <a:xfrm>
            <a:off x="4073630" y="2206866"/>
            <a:ext cx="5945791" cy="2015148"/>
          </a:xfrm>
        </p:spPr>
        <p:txBody>
          <a:bodyPr/>
          <a:lstStyle>
            <a:lvl1pPr>
              <a:spcBef>
                <a:spcPts val="0"/>
              </a:spcBef>
              <a:spcAft>
                <a:spcPts val="526"/>
              </a:spcAft>
              <a:defRPr b="0">
                <a:solidFill>
                  <a:schemeClr val="tx1"/>
                </a:solidFill>
              </a:defRPr>
            </a:lvl1pPr>
            <a:lvl2pPr marL="0" indent="0">
              <a:spcBef>
                <a:spcPts val="0"/>
              </a:spcBef>
              <a:spcAft>
                <a:spcPts val="526"/>
              </a:spcAft>
              <a:buNone/>
              <a:defRPr b="1">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Picture Placeholder 9">
            <a:extLst>
              <a:ext uri="{FF2B5EF4-FFF2-40B4-BE49-F238E27FC236}">
                <a16:creationId xmlns:a16="http://schemas.microsoft.com/office/drawing/2014/main" id="{2A8A5A62-096B-4509-B7B8-E630111C06DC}"/>
              </a:ext>
            </a:extLst>
          </p:cNvPr>
          <p:cNvSpPr>
            <a:spLocks noGrp="1"/>
          </p:cNvSpPr>
          <p:nvPr>
            <p:ph type="pic" sz="quarter" idx="20"/>
          </p:nvPr>
        </p:nvSpPr>
        <p:spPr>
          <a:xfrm>
            <a:off x="819061" y="4459325"/>
            <a:ext cx="2868875" cy="1876470"/>
          </a:xfrm>
          <a:solidFill>
            <a:schemeClr val="bg2"/>
          </a:solidFill>
        </p:spPr>
        <p:txBody>
          <a:bodyPr/>
          <a:lstStyle>
            <a:lvl1pPr marL="0" indent="0">
              <a:buNone/>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A6034BF5-9316-4FFC-8490-E25A6E54A8C0}"/>
              </a:ext>
            </a:extLst>
          </p:cNvPr>
          <p:cNvSpPr>
            <a:spLocks noGrp="1"/>
          </p:cNvSpPr>
          <p:nvPr>
            <p:ph type="body" sz="quarter" idx="21" hasCustomPrompt="1"/>
          </p:nvPr>
        </p:nvSpPr>
        <p:spPr>
          <a:xfrm>
            <a:off x="4073630" y="4390014"/>
            <a:ext cx="5945791" cy="2015148"/>
          </a:xfrm>
        </p:spPr>
        <p:txBody>
          <a:bodyPr/>
          <a:lstStyle>
            <a:lvl1pPr>
              <a:spcBef>
                <a:spcPts val="0"/>
              </a:spcBef>
              <a:spcAft>
                <a:spcPts val="526"/>
              </a:spcAft>
              <a:defRPr b="0">
                <a:solidFill>
                  <a:schemeClr val="tx1"/>
                </a:solidFill>
              </a:defRPr>
            </a:lvl1pPr>
            <a:lvl2pPr marL="0" indent="0">
              <a:spcBef>
                <a:spcPts val="0"/>
              </a:spcBef>
              <a:spcAft>
                <a:spcPts val="526"/>
              </a:spcAft>
              <a:buNone/>
              <a:defRPr b="1">
                <a:solidFill>
                  <a:schemeClr val="tx1"/>
                </a:solidFill>
              </a:defRPr>
            </a:lvl2pPr>
            <a:lvl3pPr marL="189432" indent="-189432">
              <a:spcBef>
                <a:spcPts val="0"/>
              </a:spcBef>
              <a:spcAft>
                <a:spcPts val="526"/>
              </a:spcAft>
              <a:buFont typeface="Symbol" panose="05050102010706020507" pitchFamily="18" charset="2"/>
              <a:buChar char=""/>
              <a:defRPr>
                <a:solidFill>
                  <a:schemeClr val="tx1"/>
                </a:solidFill>
              </a:defRPr>
            </a:lvl3pPr>
            <a:lvl4pPr marL="378864" indent="-189432">
              <a:spcBef>
                <a:spcPts val="0"/>
              </a:spcBef>
              <a:spcAft>
                <a:spcPts val="526"/>
              </a:spcAft>
              <a:buClr>
                <a:schemeClr val="tx1"/>
              </a:buClr>
              <a:buFont typeface="VenusURWBol" panose="00000800000000000000" pitchFamily="50" charset="0"/>
              <a:buChar char="‒"/>
              <a:defRPr>
                <a:solidFill>
                  <a:schemeClr val="tx1"/>
                </a:solidFill>
              </a:defRPr>
            </a:lvl4pPr>
            <a:lvl5pPr>
              <a:spcBef>
                <a:spcPts val="0"/>
              </a:spcBef>
              <a:spcAft>
                <a:spcPts val="526"/>
              </a:spcAft>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3080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A">
    <p:spTree>
      <p:nvGrpSpPr>
        <p:cNvPr id="1" name=""/>
        <p:cNvGrpSpPr/>
        <p:nvPr/>
      </p:nvGrpSpPr>
      <p:grpSpPr>
        <a:xfrm>
          <a:off x="0" y="0"/>
          <a:ext cx="0" cy="0"/>
          <a:chOff x="0" y="0"/>
          <a:chExt cx="0" cy="0"/>
        </a:xfrm>
      </p:grpSpPr>
      <p:sp>
        <p:nvSpPr>
          <p:cNvPr id="10" name="Chart Placeholder 8">
            <a:extLst>
              <a:ext uri="{FF2B5EF4-FFF2-40B4-BE49-F238E27FC236}">
                <a16:creationId xmlns:a16="http://schemas.microsoft.com/office/drawing/2014/main" id="{BF936C3D-B944-42CB-97E3-5C07379B4CAE}"/>
              </a:ext>
            </a:extLst>
          </p:cNvPr>
          <p:cNvSpPr>
            <a:spLocks noGrp="1"/>
          </p:cNvSpPr>
          <p:nvPr>
            <p:ph type="chart" sz="quarter" idx="15"/>
          </p:nvPr>
        </p:nvSpPr>
        <p:spPr>
          <a:xfrm>
            <a:off x="736577" y="2322464"/>
            <a:ext cx="9281985" cy="4086320"/>
          </a:xfrm>
        </p:spPr>
        <p:txBody>
          <a:bodyPr/>
          <a:lstStyle/>
          <a:p>
            <a:r>
              <a:rPr lang="en-US"/>
              <a:t>Click icon to add chart</a:t>
            </a:r>
            <a:endParaRPr lang="en-GB" dirty="0"/>
          </a:p>
        </p:txBody>
      </p:sp>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a:xfrm>
            <a:off x="700363" y="554647"/>
            <a:ext cx="9281987" cy="1065551"/>
          </a:xfrm>
        </p:spPr>
        <p:txBody>
          <a:bodyPr/>
          <a:lstStyle>
            <a:lvl1pPr>
              <a:defRPr>
                <a:latin typeface="Century Gothic" charset="0"/>
                <a:ea typeface="Century Gothic" charset="0"/>
                <a:cs typeface="Century Gothic" charset="0"/>
              </a:defRPr>
            </a:lvl1pPr>
          </a:lstStyle>
          <a:p>
            <a:r>
              <a:rPr lang="en-US" dirty="0"/>
              <a:t>Click to add heading</a:t>
            </a:r>
            <a:endParaRPr lang="en-AU" dirty="0"/>
          </a:p>
        </p:txBody>
      </p:sp>
      <p:sp>
        <p:nvSpPr>
          <p:cNvPr id="14" name="Text Placeholder 11">
            <a:extLst>
              <a:ext uri="{FF2B5EF4-FFF2-40B4-BE49-F238E27FC236}">
                <a16:creationId xmlns:a16="http://schemas.microsoft.com/office/drawing/2014/main" id="{3A39A969-6BDF-468C-B7B7-9F4C20998CC5}"/>
              </a:ext>
            </a:extLst>
          </p:cNvPr>
          <p:cNvSpPr>
            <a:spLocks noGrp="1"/>
          </p:cNvSpPr>
          <p:nvPr>
            <p:ph type="body" sz="quarter" idx="17" hasCustomPrompt="1"/>
          </p:nvPr>
        </p:nvSpPr>
        <p:spPr>
          <a:xfrm>
            <a:off x="6057900" y="3929063"/>
            <a:ext cx="3960662" cy="2479721"/>
          </a:xfrm>
        </p:spPr>
        <p:txBody>
          <a:bodyPr/>
          <a:lstStyle>
            <a:lvl1pPr>
              <a:defRPr b="0"/>
            </a:lvl1pPr>
            <a:lvl2pPr>
              <a:defRPr b="1"/>
            </a:lvl2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8">
            <a:extLst>
              <a:ext uri="{FF2B5EF4-FFF2-40B4-BE49-F238E27FC236}">
                <a16:creationId xmlns:a16="http://schemas.microsoft.com/office/drawing/2014/main" id="{7EF2B630-1FF0-4E0E-8543-7F2EFEFCA363}"/>
              </a:ext>
            </a:extLst>
          </p:cNvPr>
          <p:cNvSpPr>
            <a:spLocks noGrp="1"/>
          </p:cNvSpPr>
          <p:nvPr>
            <p:ph type="dt" sz="half" idx="18"/>
          </p:nvPr>
        </p:nvSpPr>
        <p:spPr/>
        <p:txBody>
          <a:bodyPr/>
          <a:lstStyle/>
          <a:p>
            <a:r>
              <a:rPr lang="en-US"/>
              <a:t>5/09/2019</a:t>
            </a:r>
            <a:endParaRPr lang="en-GB" dirty="0"/>
          </a:p>
        </p:txBody>
      </p:sp>
      <p:sp>
        <p:nvSpPr>
          <p:cNvPr id="11" name="Footer Placeholder 10">
            <a:extLst>
              <a:ext uri="{FF2B5EF4-FFF2-40B4-BE49-F238E27FC236}">
                <a16:creationId xmlns:a16="http://schemas.microsoft.com/office/drawing/2014/main" id="{ABDFD665-97B1-4E91-9D63-5CDB0364120C}"/>
              </a:ext>
            </a:extLst>
          </p:cNvPr>
          <p:cNvSpPr>
            <a:spLocks noGrp="1"/>
          </p:cNvSpPr>
          <p:nvPr>
            <p:ph type="ftr" sz="quarter" idx="19"/>
          </p:nvPr>
        </p:nvSpPr>
        <p:spPr/>
        <p:txBody>
          <a:bodyPr/>
          <a:lstStyle>
            <a:lvl1pPr>
              <a:defRPr/>
            </a:lvl1pPr>
          </a:lstStyle>
          <a:p>
            <a:r>
              <a:rPr lang="en-AU"/>
              <a:t>Constestable Works Consultative Committee</a:t>
            </a:r>
            <a:endParaRPr lang="en-GB" dirty="0"/>
          </a:p>
        </p:txBody>
      </p:sp>
      <p:sp>
        <p:nvSpPr>
          <p:cNvPr id="12" name="Slide Number Placeholder 11">
            <a:extLst>
              <a:ext uri="{FF2B5EF4-FFF2-40B4-BE49-F238E27FC236}">
                <a16:creationId xmlns:a16="http://schemas.microsoft.com/office/drawing/2014/main" id="{36F1AE78-5EC0-4848-89C6-1865B9C8399C}"/>
              </a:ext>
            </a:extLst>
          </p:cNvPr>
          <p:cNvSpPr>
            <a:spLocks noGrp="1"/>
          </p:cNvSpPr>
          <p:nvPr>
            <p:ph type="sldNum" sz="quarter" idx="20"/>
          </p:nvPr>
        </p:nvSpPr>
        <p:spPr/>
        <p:txBody>
          <a:bodyPr/>
          <a:lstStyle/>
          <a:p>
            <a:fld id="{2DF68DF2-6E18-41F6-AFE0-AA4564C85ECC}" type="slidenum">
              <a:rPr lang="en-GB" smtClean="0"/>
              <a:pPr/>
              <a:t>‹#›</a:t>
            </a:fld>
            <a:endParaRPr lang="en-GB" dirty="0"/>
          </a:p>
        </p:txBody>
      </p:sp>
    </p:spTree>
    <p:extLst>
      <p:ext uri="{BB962C8B-B14F-4D97-AF65-F5344CB8AC3E}">
        <p14:creationId xmlns:p14="http://schemas.microsoft.com/office/powerpoint/2010/main" val="288165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B">
    <p:spTree>
      <p:nvGrpSpPr>
        <p:cNvPr id="1" name=""/>
        <p:cNvGrpSpPr/>
        <p:nvPr/>
      </p:nvGrpSpPr>
      <p:grpSpPr>
        <a:xfrm>
          <a:off x="0" y="0"/>
          <a:ext cx="0" cy="0"/>
          <a:chOff x="0" y="0"/>
          <a:chExt cx="0" cy="0"/>
        </a:xfrm>
      </p:grpSpPr>
      <p:sp>
        <p:nvSpPr>
          <p:cNvPr id="10" name="Chart Placeholder 8">
            <a:extLst>
              <a:ext uri="{FF2B5EF4-FFF2-40B4-BE49-F238E27FC236}">
                <a16:creationId xmlns:a16="http://schemas.microsoft.com/office/drawing/2014/main" id="{BF936C3D-B944-42CB-97E3-5C07379B4CAE}"/>
              </a:ext>
            </a:extLst>
          </p:cNvPr>
          <p:cNvSpPr>
            <a:spLocks noGrp="1"/>
          </p:cNvSpPr>
          <p:nvPr>
            <p:ph type="chart" sz="quarter" idx="15"/>
          </p:nvPr>
        </p:nvSpPr>
        <p:spPr>
          <a:xfrm>
            <a:off x="736576" y="2027975"/>
            <a:ext cx="8160592" cy="4380809"/>
          </a:xfrm>
        </p:spPr>
        <p:txBody>
          <a:bodyPr/>
          <a:lstStyle/>
          <a:p>
            <a:r>
              <a:rPr lang="en-US"/>
              <a:t>Click icon to add chart</a:t>
            </a:r>
            <a:endParaRPr lang="en-GB" dirty="0"/>
          </a:p>
        </p:txBody>
      </p:sp>
      <p:sp>
        <p:nvSpPr>
          <p:cNvPr id="2" name="Title 1">
            <a:extLst>
              <a:ext uri="{FF2B5EF4-FFF2-40B4-BE49-F238E27FC236}">
                <a16:creationId xmlns:a16="http://schemas.microsoft.com/office/drawing/2014/main" id="{569D8791-DF44-4EF6-AB19-40C4565C85F8}"/>
              </a:ext>
            </a:extLst>
          </p:cNvPr>
          <p:cNvSpPr>
            <a:spLocks noGrp="1"/>
          </p:cNvSpPr>
          <p:nvPr>
            <p:ph type="title" hasCustomPrompt="1"/>
          </p:nvPr>
        </p:nvSpPr>
        <p:spPr>
          <a:xfrm>
            <a:off x="700363" y="529936"/>
            <a:ext cx="9281987" cy="1065551"/>
          </a:xfrm>
        </p:spPr>
        <p:txBody>
          <a:bodyPr/>
          <a:lstStyle>
            <a:lvl1pPr>
              <a:defRPr>
                <a:latin typeface="Century Gothic" charset="0"/>
                <a:ea typeface="Century Gothic" charset="0"/>
                <a:cs typeface="Century Gothic" charset="0"/>
              </a:defRPr>
            </a:lvl1pPr>
          </a:lstStyle>
          <a:p>
            <a:r>
              <a:rPr lang="en-US" dirty="0"/>
              <a:t>Click to add heading</a:t>
            </a:r>
            <a:endParaRPr lang="en-AU" dirty="0"/>
          </a:p>
        </p:txBody>
      </p:sp>
      <p:sp>
        <p:nvSpPr>
          <p:cNvPr id="14" name="Text Placeholder 11">
            <a:extLst>
              <a:ext uri="{FF2B5EF4-FFF2-40B4-BE49-F238E27FC236}">
                <a16:creationId xmlns:a16="http://schemas.microsoft.com/office/drawing/2014/main" id="{3A39A969-6BDF-468C-B7B7-9F4C20998CC5}"/>
              </a:ext>
            </a:extLst>
          </p:cNvPr>
          <p:cNvSpPr>
            <a:spLocks noGrp="1"/>
          </p:cNvSpPr>
          <p:nvPr>
            <p:ph type="body" sz="quarter" idx="17" hasCustomPrompt="1"/>
          </p:nvPr>
        </p:nvSpPr>
        <p:spPr>
          <a:xfrm>
            <a:off x="8025918" y="4662488"/>
            <a:ext cx="1992644" cy="1746296"/>
          </a:xfrm>
        </p:spPr>
        <p:txBody>
          <a:bodyPr/>
          <a:lstStyle>
            <a:lvl1pPr>
              <a:defRPr b="0"/>
            </a:lvl1pPr>
            <a:lvl2pPr>
              <a:defRPr b="1"/>
            </a:lvl2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8">
            <a:extLst>
              <a:ext uri="{FF2B5EF4-FFF2-40B4-BE49-F238E27FC236}">
                <a16:creationId xmlns:a16="http://schemas.microsoft.com/office/drawing/2014/main" id="{7EF2B630-1FF0-4E0E-8543-7F2EFEFCA363}"/>
              </a:ext>
            </a:extLst>
          </p:cNvPr>
          <p:cNvSpPr>
            <a:spLocks noGrp="1"/>
          </p:cNvSpPr>
          <p:nvPr>
            <p:ph type="dt" sz="half" idx="18"/>
          </p:nvPr>
        </p:nvSpPr>
        <p:spPr/>
        <p:txBody>
          <a:bodyPr/>
          <a:lstStyle/>
          <a:p>
            <a:r>
              <a:rPr lang="en-US"/>
              <a:t>5/09/2019</a:t>
            </a:r>
            <a:endParaRPr lang="en-GB" dirty="0"/>
          </a:p>
        </p:txBody>
      </p:sp>
      <p:sp>
        <p:nvSpPr>
          <p:cNvPr id="11" name="Footer Placeholder 10">
            <a:extLst>
              <a:ext uri="{FF2B5EF4-FFF2-40B4-BE49-F238E27FC236}">
                <a16:creationId xmlns:a16="http://schemas.microsoft.com/office/drawing/2014/main" id="{ABDFD665-97B1-4E91-9D63-5CDB0364120C}"/>
              </a:ext>
            </a:extLst>
          </p:cNvPr>
          <p:cNvSpPr>
            <a:spLocks noGrp="1"/>
          </p:cNvSpPr>
          <p:nvPr>
            <p:ph type="ftr" sz="quarter" idx="19"/>
          </p:nvPr>
        </p:nvSpPr>
        <p:spPr/>
        <p:txBody>
          <a:bodyPr/>
          <a:lstStyle>
            <a:lvl1pPr>
              <a:defRPr/>
            </a:lvl1pPr>
          </a:lstStyle>
          <a:p>
            <a:r>
              <a:rPr lang="en-AU"/>
              <a:t>Constestable Works Consultative Committee</a:t>
            </a:r>
            <a:endParaRPr lang="en-GB" dirty="0"/>
          </a:p>
        </p:txBody>
      </p:sp>
      <p:sp>
        <p:nvSpPr>
          <p:cNvPr id="12" name="Slide Number Placeholder 11">
            <a:extLst>
              <a:ext uri="{FF2B5EF4-FFF2-40B4-BE49-F238E27FC236}">
                <a16:creationId xmlns:a16="http://schemas.microsoft.com/office/drawing/2014/main" id="{36F1AE78-5EC0-4848-89C6-1865B9C8399C}"/>
              </a:ext>
            </a:extLst>
          </p:cNvPr>
          <p:cNvSpPr>
            <a:spLocks noGrp="1"/>
          </p:cNvSpPr>
          <p:nvPr>
            <p:ph type="sldNum" sz="quarter" idx="20"/>
          </p:nvPr>
        </p:nvSpPr>
        <p:spPr/>
        <p:txBody>
          <a:bodyPr/>
          <a:lstStyle/>
          <a:p>
            <a:fld id="{2DF68DF2-6E18-41F6-AFE0-AA4564C85ECC}" type="slidenum">
              <a:rPr lang="en-GB" smtClean="0"/>
              <a:pPr/>
              <a:t>‹#›</a:t>
            </a:fld>
            <a:endParaRPr lang="en-GB" dirty="0"/>
          </a:p>
        </p:txBody>
      </p:sp>
    </p:spTree>
    <p:extLst>
      <p:ext uri="{BB962C8B-B14F-4D97-AF65-F5344CB8AC3E}">
        <p14:creationId xmlns:p14="http://schemas.microsoft.com/office/powerpoint/2010/main" val="270343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screen-Dark imag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07835881-7499-4B17-AC04-4AC36BFBC411}"/>
              </a:ext>
            </a:extLst>
          </p:cNvPr>
          <p:cNvSpPr>
            <a:spLocks noGrp="1"/>
          </p:cNvSpPr>
          <p:nvPr>
            <p:ph type="pic" sz="quarter" idx="13" hasCustomPrompt="1"/>
          </p:nvPr>
        </p:nvSpPr>
        <p:spPr>
          <a:xfrm>
            <a:off x="0" y="0"/>
            <a:ext cx="10691813" cy="7559675"/>
          </a:xfrm>
          <a:solidFill>
            <a:schemeClr val="bg2">
              <a:lumMod val="75000"/>
            </a:schemeClr>
          </a:solidFill>
        </p:spPr>
        <p:txBody>
          <a:bodyPr/>
          <a:lstStyle>
            <a:lvl1pPr marL="0" indent="0">
              <a:buNone/>
              <a:defRPr>
                <a:solidFill>
                  <a:schemeClr val="bg1"/>
                </a:solidFill>
              </a:defRPr>
            </a:lvl1pPr>
          </a:lstStyle>
          <a:p>
            <a:r>
              <a:rPr lang="en-GB" dirty="0"/>
              <a:t>Drag and drop image, or click on the icon at the centre of the screen. Resize text box as required.</a:t>
            </a:r>
          </a:p>
        </p:txBody>
      </p:sp>
      <p:sp>
        <p:nvSpPr>
          <p:cNvPr id="10" name="Text Placeholder 11">
            <a:extLst>
              <a:ext uri="{FF2B5EF4-FFF2-40B4-BE49-F238E27FC236}">
                <a16:creationId xmlns:a16="http://schemas.microsoft.com/office/drawing/2014/main" id="{6EEFA1BA-490A-46C8-B55C-0DAF58ACF85D}"/>
              </a:ext>
            </a:extLst>
          </p:cNvPr>
          <p:cNvSpPr>
            <a:spLocks noGrp="1"/>
          </p:cNvSpPr>
          <p:nvPr>
            <p:ph type="body" sz="quarter" idx="19" hasCustomPrompt="1"/>
          </p:nvPr>
        </p:nvSpPr>
        <p:spPr>
          <a:xfrm>
            <a:off x="440463" y="701519"/>
            <a:ext cx="8333289" cy="2836122"/>
          </a:xfrm>
        </p:spPr>
        <p:txBody>
          <a:bodyPr/>
          <a:lstStyle>
            <a:lvl1pPr marL="252576" indent="-252576">
              <a:lnSpc>
                <a:spcPct val="81000"/>
              </a:lnSpc>
              <a:spcBef>
                <a:spcPts val="0"/>
              </a:spcBef>
              <a:spcAft>
                <a:spcPts val="3683"/>
              </a:spcAft>
              <a:defRPr sz="4600" b="1" spc="-26" baseline="0">
                <a:solidFill>
                  <a:schemeClr val="bg1"/>
                </a:solidFill>
              </a:defRPr>
            </a:lvl1pPr>
            <a:lvl2pPr marL="252576" indent="0">
              <a:lnSpc>
                <a:spcPct val="81000"/>
              </a:lnSpc>
              <a:spcBef>
                <a:spcPts val="0"/>
              </a:spcBef>
              <a:spcAft>
                <a:spcPts val="1052"/>
              </a:spcAft>
              <a:buNone/>
              <a:defRPr sz="1800" i="1" spc="-26" baseline="0">
                <a:solidFill>
                  <a:schemeClr val="bg1"/>
                </a:solidFill>
              </a:defRPr>
            </a:lvl2pPr>
            <a:lvl3pPr marL="568296" indent="-378864">
              <a:lnSpc>
                <a:spcPct val="81000"/>
              </a:lnSpc>
              <a:spcBef>
                <a:spcPts val="0"/>
              </a:spcBef>
              <a:spcAft>
                <a:spcPts val="1052"/>
              </a:spcAft>
              <a:buClr>
                <a:schemeClr val="bg1"/>
              </a:buClr>
              <a:buSzPct val="100000"/>
              <a:buFont typeface="Symbol" panose="05050102010706020507" pitchFamily="18" charset="2"/>
              <a:buChar char=""/>
              <a:defRPr sz="3859" spc="-26" baseline="0">
                <a:solidFill>
                  <a:schemeClr val="bg1"/>
                </a:solidFill>
              </a:defRPr>
            </a:lvl3pPr>
            <a:lvl4pPr marL="1010304" indent="-378864">
              <a:lnSpc>
                <a:spcPct val="81000"/>
              </a:lnSpc>
              <a:spcBef>
                <a:spcPts val="0"/>
              </a:spcBef>
              <a:spcAft>
                <a:spcPts val="1052"/>
              </a:spcAft>
              <a:buClr>
                <a:schemeClr val="bg1"/>
              </a:buClr>
              <a:buSzPct val="100000"/>
              <a:buFont typeface="VenusURWBol" panose="00000800000000000000" pitchFamily="50" charset="0"/>
              <a:buChar char="‒"/>
              <a:defRPr sz="3859" spc="-26" baseline="0">
                <a:solidFill>
                  <a:schemeClr val="bg1"/>
                </a:solidFill>
              </a:defRPr>
            </a:lvl4pPr>
            <a:lvl5pPr>
              <a:lnSpc>
                <a:spcPct val="81000"/>
              </a:lnSpc>
              <a:spcBef>
                <a:spcPts val="0"/>
              </a:spcBef>
              <a:spcAft>
                <a:spcPts val="1052"/>
              </a:spcAft>
              <a:defRPr sz="3859" spc="-26" baseline="0">
                <a:solidFill>
                  <a:schemeClr val="bg1"/>
                </a:solidFill>
              </a:defRPr>
            </a:lvl5pPr>
          </a:lstStyle>
          <a:p>
            <a:pPr lvl="0"/>
            <a:r>
              <a:rPr lang="en-AU" dirty="0"/>
              <a:t>“This is a break page, that could have a quote or a pull out of information on it on top of a relevant image.”</a:t>
            </a:r>
          </a:p>
          <a:p>
            <a:pPr lvl="0"/>
            <a:r>
              <a:rPr lang="en-AU" dirty="0"/>
              <a:t>Jane Smith, </a:t>
            </a:r>
            <a:r>
              <a:rPr lang="en-AU" dirty="0" err="1"/>
              <a:t>Powercor</a:t>
            </a:r>
            <a:endParaRPr lang="en-US" dirty="0"/>
          </a:p>
        </p:txBody>
      </p:sp>
      <p:sp>
        <p:nvSpPr>
          <p:cNvPr id="11" name="Text Placeholder 7">
            <a:extLst>
              <a:ext uri="{FF2B5EF4-FFF2-40B4-BE49-F238E27FC236}">
                <a16:creationId xmlns:a16="http://schemas.microsoft.com/office/drawing/2014/main" id="{40C667FE-4C8D-4E35-ACBD-907798AB6949}"/>
              </a:ext>
            </a:extLst>
          </p:cNvPr>
          <p:cNvSpPr>
            <a:spLocks noGrp="1"/>
          </p:cNvSpPr>
          <p:nvPr>
            <p:ph type="body" sz="quarter" idx="14" hasCustomPrompt="1"/>
          </p:nvPr>
        </p:nvSpPr>
        <p:spPr>
          <a:xfrm>
            <a:off x="9535807" y="6753345"/>
            <a:ext cx="513467" cy="514959"/>
          </a:xfrm>
          <a:blipFill>
            <a:blip r:embed="rId2" cstate="screen">
              <a:extLst>
                <a:ext uri="{28A0092B-C50C-407E-A947-70E740481C1C}">
                  <a14:useLocalDpi xmlns:a14="http://schemas.microsoft.com/office/drawing/2010/main"/>
                </a:ext>
              </a:extLst>
            </a:blip>
            <a:stretch>
              <a:fillRect t="-391" b="-391"/>
            </a:stretch>
          </a:blipFill>
        </p:spPr>
        <p:txBody>
          <a:bodyPr/>
          <a:lstStyle>
            <a:lvl1pPr marL="0" indent="0" rtl="0">
              <a:spcBef>
                <a:spcPts val="0"/>
              </a:spcBef>
              <a:spcAft>
                <a:spcPts val="351"/>
              </a:spcAft>
              <a:tabLst>
                <a:tab pos="316038" algn="l"/>
              </a:tabLst>
              <a:defRPr sz="175">
                <a:solidFill>
                  <a:schemeClr val="bg1">
                    <a:alpha val="0"/>
                  </a:schemeClr>
                </a:solidFill>
              </a:defRPr>
            </a:lvl1pPr>
            <a:lvl2pPr marL="315720" indent="-315720" rtl="0">
              <a:spcBef>
                <a:spcPts val="0"/>
              </a:spcBef>
              <a:spcAft>
                <a:spcPts val="351"/>
              </a:spcAft>
              <a:buNone/>
              <a:tabLst>
                <a:tab pos="316038" algn="l"/>
              </a:tabLst>
              <a:defRPr sz="175">
                <a:solidFill>
                  <a:schemeClr val="bg1">
                    <a:alpha val="0"/>
                  </a:schemeClr>
                </a:solidFill>
              </a:defRPr>
            </a:lvl2pPr>
            <a:lvl3pPr marL="315720" indent="-315720" rtl="0">
              <a:spcBef>
                <a:spcPts val="0"/>
              </a:spcBef>
              <a:spcAft>
                <a:spcPts val="351"/>
              </a:spcAft>
              <a:buNone/>
              <a:tabLst>
                <a:tab pos="316038" algn="l"/>
              </a:tabLst>
              <a:defRPr sz="175">
                <a:solidFill>
                  <a:schemeClr val="bg1">
                    <a:alpha val="0"/>
                  </a:schemeClr>
                </a:solidFill>
              </a:defRPr>
            </a:lvl3pPr>
            <a:lvl4pPr marL="315720" indent="-315720" rtl="0">
              <a:spcBef>
                <a:spcPts val="0"/>
              </a:spcBef>
              <a:spcAft>
                <a:spcPts val="351"/>
              </a:spcAft>
              <a:tabLst>
                <a:tab pos="316038" algn="l"/>
              </a:tabLst>
              <a:defRPr sz="175" b="0">
                <a:solidFill>
                  <a:schemeClr val="bg1">
                    <a:alpha val="0"/>
                  </a:schemeClr>
                </a:solidFill>
              </a:defRPr>
            </a:lvl4pPr>
            <a:lvl5pPr marL="315720" indent="-315720" rtl="0">
              <a:tabLst>
                <a:tab pos="316038" algn="l"/>
              </a:tabLst>
              <a:defRPr sz="175">
                <a:solidFill>
                  <a:schemeClr val="bg1">
                    <a:alpha val="0"/>
                  </a:schemeClr>
                </a:solidFill>
              </a:defRPr>
            </a:lvl5pPr>
            <a:lvl6pPr marL="315720" indent="-315720" rtl="0">
              <a:tabLst>
                <a:tab pos="316038" algn="l"/>
              </a:tabLst>
              <a:defRPr sz="175">
                <a:solidFill>
                  <a:schemeClr val="bg1">
                    <a:alpha val="0"/>
                  </a:schemeClr>
                </a:solidFill>
              </a:defRPr>
            </a:lvl6pPr>
            <a:lvl7pPr marL="315720" indent="-315720" rtl="0">
              <a:tabLst>
                <a:tab pos="316038" algn="l"/>
              </a:tabLst>
              <a:defRPr sz="175">
                <a:solidFill>
                  <a:schemeClr val="bg1">
                    <a:alpha val="0"/>
                  </a:schemeClr>
                </a:solidFill>
              </a:defRPr>
            </a:lvl7pPr>
            <a:lvl8pPr marL="315720" indent="-315720" rtl="0">
              <a:tabLst>
                <a:tab pos="316038" algn="l"/>
              </a:tabLst>
              <a:defRPr sz="175">
                <a:solidFill>
                  <a:schemeClr val="bg1">
                    <a:alpha val="0"/>
                  </a:schemeClr>
                </a:solidFill>
              </a:defRPr>
            </a:lvl8pPr>
          </a:lstStyle>
          <a:p>
            <a:pPr lvl="0"/>
            <a:r>
              <a:rPr lang="en-US" dirty="0"/>
              <a:t>00	The Contents slide has to be manually filled out. To easily access the presentation and copy heading names,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6"/>
            <a:r>
              <a:rPr lang="en-US" dirty="0"/>
              <a:t>8</a:t>
            </a:r>
          </a:p>
          <a:p>
            <a:pPr lvl="7"/>
            <a:r>
              <a:rPr lang="en-US" dirty="0"/>
              <a:t>9</a:t>
            </a:r>
            <a:endParaRPr lang="en-AU" dirty="0"/>
          </a:p>
        </p:txBody>
      </p:sp>
      <p:sp>
        <p:nvSpPr>
          <p:cNvPr id="12" name="Text Placeholder 7">
            <a:extLst>
              <a:ext uri="{FF2B5EF4-FFF2-40B4-BE49-F238E27FC236}">
                <a16:creationId xmlns:a16="http://schemas.microsoft.com/office/drawing/2014/main" id="{041BDE40-7B8C-484E-85D1-B63531C07ACC}"/>
              </a:ext>
            </a:extLst>
          </p:cNvPr>
          <p:cNvSpPr>
            <a:spLocks noGrp="1" noChangeAspect="1"/>
          </p:cNvSpPr>
          <p:nvPr>
            <p:ph type="body" sz="quarter" idx="15" hasCustomPrompt="1"/>
          </p:nvPr>
        </p:nvSpPr>
        <p:spPr>
          <a:xfrm>
            <a:off x="8656495" y="6886807"/>
            <a:ext cx="706134" cy="287802"/>
          </a:xfrm>
          <a:blipFill>
            <a:blip r:embed="rId3" cstate="screen">
              <a:extLst>
                <a:ext uri="{28A0092B-C50C-407E-A947-70E740481C1C}">
                  <a14:useLocalDpi xmlns:a14="http://schemas.microsoft.com/office/drawing/2010/main"/>
                </a:ext>
              </a:extLst>
            </a:blip>
            <a:srcRect/>
            <a:stretch>
              <a:fillRect l="371" r="371"/>
            </a:stretch>
          </a:blipFill>
        </p:spPr>
        <p:txBody>
          <a:bodyPr/>
          <a:lstStyle>
            <a:lvl1pPr marL="0" indent="0" rtl="0">
              <a:spcBef>
                <a:spcPts val="0"/>
              </a:spcBef>
              <a:spcAft>
                <a:spcPts val="351"/>
              </a:spcAft>
              <a:tabLst>
                <a:tab pos="316038" algn="l"/>
              </a:tabLst>
              <a:defRPr sz="175">
                <a:solidFill>
                  <a:schemeClr val="bg1">
                    <a:alpha val="0"/>
                  </a:schemeClr>
                </a:solidFill>
              </a:defRPr>
            </a:lvl1pPr>
            <a:lvl2pPr marL="315720" indent="-315720" rtl="0">
              <a:spcBef>
                <a:spcPts val="0"/>
              </a:spcBef>
              <a:spcAft>
                <a:spcPts val="351"/>
              </a:spcAft>
              <a:buNone/>
              <a:tabLst>
                <a:tab pos="316038" algn="l"/>
              </a:tabLst>
              <a:defRPr sz="175">
                <a:solidFill>
                  <a:schemeClr val="bg1">
                    <a:alpha val="0"/>
                  </a:schemeClr>
                </a:solidFill>
              </a:defRPr>
            </a:lvl2pPr>
            <a:lvl3pPr marL="315720" indent="-315720" rtl="0">
              <a:spcBef>
                <a:spcPts val="0"/>
              </a:spcBef>
              <a:spcAft>
                <a:spcPts val="351"/>
              </a:spcAft>
              <a:buNone/>
              <a:tabLst>
                <a:tab pos="316038" algn="l"/>
              </a:tabLst>
              <a:defRPr sz="175">
                <a:solidFill>
                  <a:schemeClr val="bg1">
                    <a:alpha val="0"/>
                  </a:schemeClr>
                </a:solidFill>
              </a:defRPr>
            </a:lvl3pPr>
            <a:lvl4pPr marL="315720" indent="-315720" rtl="0">
              <a:spcBef>
                <a:spcPts val="0"/>
              </a:spcBef>
              <a:spcAft>
                <a:spcPts val="351"/>
              </a:spcAft>
              <a:tabLst>
                <a:tab pos="316038" algn="l"/>
              </a:tabLst>
              <a:defRPr sz="175" b="0">
                <a:solidFill>
                  <a:schemeClr val="bg1">
                    <a:alpha val="0"/>
                  </a:schemeClr>
                </a:solidFill>
              </a:defRPr>
            </a:lvl4pPr>
            <a:lvl5pPr marL="315720" indent="-315720" rtl="0">
              <a:tabLst>
                <a:tab pos="316038" algn="l"/>
              </a:tabLst>
              <a:defRPr sz="175">
                <a:solidFill>
                  <a:schemeClr val="bg1">
                    <a:alpha val="0"/>
                  </a:schemeClr>
                </a:solidFill>
              </a:defRPr>
            </a:lvl5pPr>
            <a:lvl6pPr marL="315720" indent="-315720" rtl="0">
              <a:tabLst>
                <a:tab pos="316038" algn="l"/>
              </a:tabLst>
              <a:defRPr sz="175">
                <a:solidFill>
                  <a:schemeClr val="bg1">
                    <a:alpha val="0"/>
                  </a:schemeClr>
                </a:solidFill>
              </a:defRPr>
            </a:lvl6pPr>
            <a:lvl7pPr marL="315720" indent="-315720" rtl="0">
              <a:tabLst>
                <a:tab pos="316038" algn="l"/>
              </a:tabLst>
              <a:defRPr sz="175">
                <a:solidFill>
                  <a:schemeClr val="bg1">
                    <a:alpha val="0"/>
                  </a:schemeClr>
                </a:solidFill>
              </a:defRPr>
            </a:lvl7pPr>
            <a:lvl8pPr marL="315720" indent="-315720" rtl="0">
              <a:tabLst>
                <a:tab pos="316038" algn="l"/>
              </a:tabLst>
              <a:defRPr sz="175">
                <a:solidFill>
                  <a:schemeClr val="bg1">
                    <a:alpha val="0"/>
                  </a:schemeClr>
                </a:solidFill>
              </a:defRPr>
            </a:lvl8pPr>
          </a:lstStyle>
          <a:p>
            <a:pPr lvl="0"/>
            <a:r>
              <a:rPr lang="en-US" dirty="0"/>
              <a:t>00	The Contents slide has to be manually filled out. To easily access the presentation and copy heading names,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6"/>
            <a:r>
              <a:rPr lang="en-US" dirty="0"/>
              <a:t>8</a:t>
            </a:r>
          </a:p>
          <a:p>
            <a:pPr lvl="7"/>
            <a:r>
              <a:rPr lang="en-US" dirty="0"/>
              <a:t>9</a:t>
            </a:r>
            <a:endParaRPr lang="en-AU" dirty="0"/>
          </a:p>
        </p:txBody>
      </p:sp>
    </p:spTree>
    <p:extLst>
      <p:ext uri="{BB962C8B-B14F-4D97-AF65-F5344CB8AC3E}">
        <p14:creationId xmlns:p14="http://schemas.microsoft.com/office/powerpoint/2010/main" val="10232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C60EB4-FD99-4915-8F58-B8F6B1C1EA67}"/>
              </a:ext>
            </a:extLst>
          </p:cNvPr>
          <p:cNvSpPr>
            <a:spLocks noGrp="1"/>
          </p:cNvSpPr>
          <p:nvPr>
            <p:ph type="title"/>
          </p:nvPr>
        </p:nvSpPr>
        <p:spPr>
          <a:xfrm>
            <a:off x="737434" y="962424"/>
            <a:ext cx="9281987" cy="1065551"/>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95BEB59-943C-44A7-9C84-7293EC2706CA}"/>
              </a:ext>
            </a:extLst>
          </p:cNvPr>
          <p:cNvSpPr>
            <a:spLocks noGrp="1"/>
          </p:cNvSpPr>
          <p:nvPr>
            <p:ph type="body" idx="1"/>
          </p:nvPr>
        </p:nvSpPr>
        <p:spPr>
          <a:xfrm>
            <a:off x="737433" y="2090736"/>
            <a:ext cx="6828975" cy="4425474"/>
          </a:xfrm>
          <a:prstGeom prst="rect">
            <a:avLst/>
          </a:prstGeom>
        </p:spPr>
        <p:txBody>
          <a:bodyPr vert="horz" lIns="91440" tIns="45720" rIns="91440" bIns="45720" rtlCol="0">
            <a:noAutofit/>
          </a:bodyPr>
          <a:lstStyle/>
          <a:p>
            <a:pPr lvl="0"/>
            <a:r>
              <a:rPr lang="en-US" dirty="0"/>
              <a:t>Sub 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a:extLst>
              <a:ext uri="{FF2B5EF4-FFF2-40B4-BE49-F238E27FC236}">
                <a16:creationId xmlns:a16="http://schemas.microsoft.com/office/drawing/2014/main" id="{71DA5B84-9B65-4248-880A-CE8743E6CE21}"/>
              </a:ext>
            </a:extLst>
          </p:cNvPr>
          <p:cNvSpPr>
            <a:spLocks noGrp="1"/>
          </p:cNvSpPr>
          <p:nvPr>
            <p:ph type="dt" sz="half" idx="2"/>
          </p:nvPr>
        </p:nvSpPr>
        <p:spPr>
          <a:xfrm>
            <a:off x="950021" y="6954460"/>
            <a:ext cx="643495" cy="266456"/>
          </a:xfrm>
          <a:prstGeom prst="rect">
            <a:avLst/>
          </a:prstGeom>
        </p:spPr>
        <p:txBody>
          <a:bodyPr vert="horz" lIns="91440" tIns="45720" rIns="91440" bIns="45720" rtlCol="0" anchor="ctr"/>
          <a:lstStyle>
            <a:lvl1pPr algn="l">
              <a:defRPr sz="800" baseline="0">
                <a:solidFill>
                  <a:schemeClr val="tx1"/>
                </a:solidFill>
              </a:defRPr>
            </a:lvl1pPr>
          </a:lstStyle>
          <a:p>
            <a:r>
              <a:rPr lang="en-US"/>
              <a:t>5/09/2019</a:t>
            </a:r>
            <a:endParaRPr lang="en-GB" dirty="0"/>
          </a:p>
        </p:txBody>
      </p:sp>
      <p:sp>
        <p:nvSpPr>
          <p:cNvPr id="5" name="Footer Placeholder 4">
            <a:extLst>
              <a:ext uri="{FF2B5EF4-FFF2-40B4-BE49-F238E27FC236}">
                <a16:creationId xmlns:a16="http://schemas.microsoft.com/office/drawing/2014/main" id="{198083F9-0E94-47E8-9B94-7DBCEE92A836}"/>
              </a:ext>
            </a:extLst>
          </p:cNvPr>
          <p:cNvSpPr>
            <a:spLocks noGrp="1"/>
          </p:cNvSpPr>
          <p:nvPr>
            <p:ph type="ftr" sz="quarter" idx="3"/>
          </p:nvPr>
        </p:nvSpPr>
        <p:spPr>
          <a:xfrm>
            <a:off x="1672626" y="6954460"/>
            <a:ext cx="5893782" cy="266456"/>
          </a:xfrm>
          <a:prstGeom prst="rect">
            <a:avLst/>
          </a:prstGeom>
        </p:spPr>
        <p:txBody>
          <a:bodyPr vert="horz" lIns="0" tIns="45720" rIns="91440" bIns="45720" rtlCol="0" anchor="ctr"/>
          <a:lstStyle>
            <a:lvl1pPr algn="l">
              <a:defRPr sz="800" b="1" baseline="0">
                <a:solidFill>
                  <a:schemeClr val="tx1"/>
                </a:solidFill>
              </a:defRPr>
            </a:lvl1pPr>
          </a:lstStyle>
          <a:p>
            <a:r>
              <a:rPr lang="en-AU"/>
              <a:t>Constestable Works Consultative Committee</a:t>
            </a:r>
            <a:endParaRPr lang="en-GB" dirty="0"/>
          </a:p>
        </p:txBody>
      </p:sp>
      <p:sp>
        <p:nvSpPr>
          <p:cNvPr id="6" name="Slide Number Placeholder 5">
            <a:extLst>
              <a:ext uri="{FF2B5EF4-FFF2-40B4-BE49-F238E27FC236}">
                <a16:creationId xmlns:a16="http://schemas.microsoft.com/office/drawing/2014/main" id="{932CDD48-D872-40AA-B66F-390489DF252C}"/>
              </a:ext>
            </a:extLst>
          </p:cNvPr>
          <p:cNvSpPr>
            <a:spLocks noGrp="1"/>
          </p:cNvSpPr>
          <p:nvPr>
            <p:ph type="sldNum" sz="quarter" idx="4"/>
          </p:nvPr>
        </p:nvSpPr>
        <p:spPr>
          <a:xfrm>
            <a:off x="736576" y="6954460"/>
            <a:ext cx="234343" cy="265878"/>
          </a:xfrm>
          <a:prstGeom prst="rect">
            <a:avLst/>
          </a:prstGeom>
        </p:spPr>
        <p:txBody>
          <a:bodyPr vert="horz" lIns="0" tIns="45720" rIns="0" bIns="45720" rtlCol="0" anchor="ctr"/>
          <a:lstStyle>
            <a:lvl1pPr algn="l">
              <a:defRPr sz="800" baseline="0">
                <a:solidFill>
                  <a:schemeClr val="tx1"/>
                </a:solidFill>
              </a:defRPr>
            </a:lvl1pPr>
          </a:lstStyle>
          <a:p>
            <a:fld id="{2DF68DF2-6E18-41F6-AFE0-AA4564C85ECC}" type="slidenum">
              <a:rPr lang="en-GB" smtClean="0"/>
              <a:pPr/>
              <a:t>‹#›</a:t>
            </a:fld>
            <a:endParaRPr lang="en-GB" dirty="0"/>
          </a:p>
        </p:txBody>
      </p:sp>
      <p:grpSp>
        <p:nvGrpSpPr>
          <p:cNvPr id="57" name="Group 56">
            <a:extLst>
              <a:ext uri="{FF2B5EF4-FFF2-40B4-BE49-F238E27FC236}">
                <a16:creationId xmlns:a16="http://schemas.microsoft.com/office/drawing/2014/main" id="{A503CF55-FA4C-4091-AEAB-B35F1AE1EEF7}"/>
              </a:ext>
            </a:extLst>
          </p:cNvPr>
          <p:cNvGrpSpPr/>
          <p:nvPr userDrawn="1"/>
        </p:nvGrpSpPr>
        <p:grpSpPr>
          <a:xfrm>
            <a:off x="9535807" y="6753345"/>
            <a:ext cx="513467" cy="514959"/>
            <a:chOff x="11049000" y="5875338"/>
            <a:chExt cx="546100" cy="547687"/>
          </a:xfrm>
        </p:grpSpPr>
        <p:sp>
          <p:nvSpPr>
            <p:cNvPr id="58" name="Freeform 37">
              <a:extLst>
                <a:ext uri="{FF2B5EF4-FFF2-40B4-BE49-F238E27FC236}">
                  <a16:creationId xmlns:a16="http://schemas.microsoft.com/office/drawing/2014/main" id="{C76D7DB6-717C-4AE0-AA05-E73E6C904A42}"/>
                </a:ext>
              </a:extLst>
            </p:cNvPr>
            <p:cNvSpPr>
              <a:spLocks/>
            </p:cNvSpPr>
            <p:nvPr userDrawn="1"/>
          </p:nvSpPr>
          <p:spPr bwMode="auto">
            <a:xfrm>
              <a:off x="11049000" y="5875338"/>
              <a:ext cx="546100" cy="547687"/>
            </a:xfrm>
            <a:custGeom>
              <a:avLst/>
              <a:gdLst>
                <a:gd name="T0" fmla="*/ 236 w 344"/>
                <a:gd name="T1" fmla="*/ 0 h 345"/>
                <a:gd name="T2" fmla="*/ 0 w 344"/>
                <a:gd name="T3" fmla="*/ 1 h 345"/>
                <a:gd name="T4" fmla="*/ 1 w 344"/>
                <a:gd name="T5" fmla="*/ 345 h 345"/>
                <a:gd name="T6" fmla="*/ 226 w 344"/>
                <a:gd name="T7" fmla="*/ 345 h 345"/>
                <a:gd name="T8" fmla="*/ 344 w 344"/>
                <a:gd name="T9" fmla="*/ 345 h 345"/>
                <a:gd name="T10" fmla="*/ 344 w 344"/>
                <a:gd name="T11" fmla="*/ 0 h 345"/>
                <a:gd name="T12" fmla="*/ 236 w 344"/>
                <a:gd name="T13" fmla="*/ 0 h 345"/>
              </a:gdLst>
              <a:ahLst/>
              <a:cxnLst>
                <a:cxn ang="0">
                  <a:pos x="T0" y="T1"/>
                </a:cxn>
                <a:cxn ang="0">
                  <a:pos x="T2" y="T3"/>
                </a:cxn>
                <a:cxn ang="0">
                  <a:pos x="T4" y="T5"/>
                </a:cxn>
                <a:cxn ang="0">
                  <a:pos x="T6" y="T7"/>
                </a:cxn>
                <a:cxn ang="0">
                  <a:pos x="T8" y="T9"/>
                </a:cxn>
                <a:cxn ang="0">
                  <a:pos x="T10" y="T11"/>
                </a:cxn>
                <a:cxn ang="0">
                  <a:pos x="T12" y="T13"/>
                </a:cxn>
              </a:cxnLst>
              <a:rect l="0" t="0" r="r" b="b"/>
              <a:pathLst>
                <a:path w="344" h="345">
                  <a:moveTo>
                    <a:pt x="236" y="0"/>
                  </a:moveTo>
                  <a:lnTo>
                    <a:pt x="0" y="1"/>
                  </a:lnTo>
                  <a:lnTo>
                    <a:pt x="1" y="345"/>
                  </a:lnTo>
                  <a:lnTo>
                    <a:pt x="226" y="345"/>
                  </a:lnTo>
                  <a:lnTo>
                    <a:pt x="344" y="345"/>
                  </a:lnTo>
                  <a:lnTo>
                    <a:pt x="344" y="0"/>
                  </a:lnTo>
                  <a:lnTo>
                    <a:pt x="236" y="0"/>
                  </a:lnTo>
                  <a:close/>
                </a:path>
              </a:pathLst>
            </a:custGeom>
            <a:solidFill>
              <a:srgbClr val="E62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59" name="Group 58">
              <a:extLst>
                <a:ext uri="{FF2B5EF4-FFF2-40B4-BE49-F238E27FC236}">
                  <a16:creationId xmlns:a16="http://schemas.microsoft.com/office/drawing/2014/main" id="{2BF7F975-2673-479D-A999-A68910A7198F}"/>
                </a:ext>
              </a:extLst>
            </p:cNvPr>
            <p:cNvGrpSpPr/>
            <p:nvPr userDrawn="1"/>
          </p:nvGrpSpPr>
          <p:grpSpPr>
            <a:xfrm>
              <a:off x="11085513" y="5975350"/>
              <a:ext cx="477837" cy="349250"/>
              <a:chOff x="11085513" y="5975350"/>
              <a:chExt cx="477837" cy="349250"/>
            </a:xfrm>
            <a:solidFill>
              <a:schemeClr val="bg1"/>
            </a:solidFill>
          </p:grpSpPr>
          <p:sp>
            <p:nvSpPr>
              <p:cNvPr id="107" name="Freeform 38">
                <a:extLst>
                  <a:ext uri="{FF2B5EF4-FFF2-40B4-BE49-F238E27FC236}">
                    <a16:creationId xmlns:a16="http://schemas.microsoft.com/office/drawing/2014/main" id="{CDD2ABB1-B9FB-4A21-B3D8-92A99A505D55}"/>
                  </a:ext>
                </a:extLst>
              </p:cNvPr>
              <p:cNvSpPr>
                <a:spLocks noEditPoints="1"/>
              </p:cNvSpPr>
              <p:nvPr userDrawn="1"/>
            </p:nvSpPr>
            <p:spPr bwMode="auto">
              <a:xfrm>
                <a:off x="11085513" y="6084888"/>
                <a:ext cx="63500" cy="128587"/>
              </a:xfrm>
              <a:custGeom>
                <a:avLst/>
                <a:gdLst>
                  <a:gd name="T0" fmla="*/ 582 w 1257"/>
                  <a:gd name="T1" fmla="*/ 1440 h 2536"/>
                  <a:gd name="T2" fmla="*/ 641 w 1257"/>
                  <a:gd name="T3" fmla="*/ 1440 h 2536"/>
                  <a:gd name="T4" fmla="*/ 838 w 1257"/>
                  <a:gd name="T5" fmla="*/ 998 h 2536"/>
                  <a:gd name="T6" fmla="*/ 838 w 1257"/>
                  <a:gd name="T7" fmla="*/ 471 h 2536"/>
                  <a:gd name="T8" fmla="*/ 629 w 1257"/>
                  <a:gd name="T9" fmla="*/ 52 h 2536"/>
                  <a:gd name="T10" fmla="*/ 580 w 1257"/>
                  <a:gd name="T11" fmla="*/ 53 h 2536"/>
                  <a:gd name="T12" fmla="*/ 582 w 1257"/>
                  <a:gd name="T13" fmla="*/ 1440 h 2536"/>
                  <a:gd name="T14" fmla="*/ 2 w 1257"/>
                  <a:gd name="T15" fmla="*/ 2536 h 2536"/>
                  <a:gd name="T16" fmla="*/ 2 w 1257"/>
                  <a:gd name="T17" fmla="*/ 2490 h 2536"/>
                  <a:gd name="T18" fmla="*/ 163 w 1257"/>
                  <a:gd name="T19" fmla="*/ 2490 h 2536"/>
                  <a:gd name="T20" fmla="*/ 158 w 1257"/>
                  <a:gd name="T21" fmla="*/ 53 h 2536"/>
                  <a:gd name="T22" fmla="*/ 0 w 1257"/>
                  <a:gd name="T23" fmla="*/ 54 h 2536"/>
                  <a:gd name="T24" fmla="*/ 0 w 1257"/>
                  <a:gd name="T25" fmla="*/ 8 h 2536"/>
                  <a:gd name="T26" fmla="*/ 679 w 1257"/>
                  <a:gd name="T27" fmla="*/ 7 h 2536"/>
                  <a:gd name="T28" fmla="*/ 1256 w 1257"/>
                  <a:gd name="T29" fmla="*/ 749 h 2536"/>
                  <a:gd name="T30" fmla="*/ 787 w 1257"/>
                  <a:gd name="T31" fmla="*/ 1480 h 2536"/>
                  <a:gd name="T32" fmla="*/ 582 w 1257"/>
                  <a:gd name="T33" fmla="*/ 1504 h 2536"/>
                  <a:gd name="T34" fmla="*/ 584 w 1257"/>
                  <a:gd name="T35" fmla="*/ 2489 h 2536"/>
                  <a:gd name="T36" fmla="*/ 728 w 1257"/>
                  <a:gd name="T37" fmla="*/ 2489 h 2536"/>
                  <a:gd name="T38" fmla="*/ 728 w 1257"/>
                  <a:gd name="T39" fmla="*/ 2535 h 2536"/>
                  <a:gd name="T40" fmla="*/ 2 w 1257"/>
                  <a:gd name="T41" fmla="*/ 2536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7" h="2536">
                    <a:moveTo>
                      <a:pt x="582" y="1440"/>
                    </a:moveTo>
                    <a:cubicBezTo>
                      <a:pt x="641" y="1440"/>
                      <a:pt x="641" y="1440"/>
                      <a:pt x="641" y="1440"/>
                    </a:cubicBezTo>
                    <a:cubicBezTo>
                      <a:pt x="797" y="1434"/>
                      <a:pt x="842" y="1438"/>
                      <a:pt x="838" y="998"/>
                    </a:cubicBezTo>
                    <a:cubicBezTo>
                      <a:pt x="838" y="471"/>
                      <a:pt x="838" y="471"/>
                      <a:pt x="838" y="471"/>
                    </a:cubicBezTo>
                    <a:cubicBezTo>
                      <a:pt x="842" y="74"/>
                      <a:pt x="777" y="61"/>
                      <a:pt x="629" y="52"/>
                    </a:cubicBezTo>
                    <a:cubicBezTo>
                      <a:pt x="580" y="53"/>
                      <a:pt x="580" y="53"/>
                      <a:pt x="580" y="53"/>
                    </a:cubicBezTo>
                    <a:lnTo>
                      <a:pt x="582" y="1440"/>
                    </a:lnTo>
                    <a:close/>
                    <a:moveTo>
                      <a:pt x="2" y="2536"/>
                    </a:moveTo>
                    <a:cubicBezTo>
                      <a:pt x="2" y="2490"/>
                      <a:pt x="2" y="2490"/>
                      <a:pt x="2" y="2490"/>
                    </a:cubicBezTo>
                    <a:cubicBezTo>
                      <a:pt x="163" y="2490"/>
                      <a:pt x="163" y="2490"/>
                      <a:pt x="163" y="2490"/>
                    </a:cubicBezTo>
                    <a:cubicBezTo>
                      <a:pt x="158" y="53"/>
                      <a:pt x="158" y="53"/>
                      <a:pt x="158" y="53"/>
                    </a:cubicBezTo>
                    <a:cubicBezTo>
                      <a:pt x="0" y="54"/>
                      <a:pt x="0" y="54"/>
                      <a:pt x="0" y="54"/>
                    </a:cubicBezTo>
                    <a:cubicBezTo>
                      <a:pt x="0" y="8"/>
                      <a:pt x="0" y="8"/>
                      <a:pt x="0" y="8"/>
                    </a:cubicBezTo>
                    <a:cubicBezTo>
                      <a:pt x="679" y="7"/>
                      <a:pt x="679" y="7"/>
                      <a:pt x="679" y="7"/>
                    </a:cubicBezTo>
                    <a:cubicBezTo>
                      <a:pt x="1068" y="0"/>
                      <a:pt x="1256" y="397"/>
                      <a:pt x="1256" y="749"/>
                    </a:cubicBezTo>
                    <a:cubicBezTo>
                      <a:pt x="1257" y="1107"/>
                      <a:pt x="1106" y="1403"/>
                      <a:pt x="787" y="1480"/>
                    </a:cubicBezTo>
                    <a:cubicBezTo>
                      <a:pt x="582" y="1504"/>
                      <a:pt x="582" y="1504"/>
                      <a:pt x="582" y="1504"/>
                    </a:cubicBezTo>
                    <a:cubicBezTo>
                      <a:pt x="584" y="2489"/>
                      <a:pt x="584" y="2489"/>
                      <a:pt x="584" y="2489"/>
                    </a:cubicBezTo>
                    <a:cubicBezTo>
                      <a:pt x="728" y="2489"/>
                      <a:pt x="728" y="2489"/>
                      <a:pt x="728" y="2489"/>
                    </a:cubicBezTo>
                    <a:cubicBezTo>
                      <a:pt x="728" y="2535"/>
                      <a:pt x="728" y="2535"/>
                      <a:pt x="728" y="2535"/>
                    </a:cubicBezTo>
                    <a:lnTo>
                      <a:pt x="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39">
                <a:extLst>
                  <a:ext uri="{FF2B5EF4-FFF2-40B4-BE49-F238E27FC236}">
                    <a16:creationId xmlns:a16="http://schemas.microsoft.com/office/drawing/2014/main" id="{C0C217A0-F465-4D99-81F7-934A0719E9B3}"/>
                  </a:ext>
                </a:extLst>
              </p:cNvPr>
              <p:cNvSpPr>
                <a:spLocks noEditPoints="1"/>
              </p:cNvSpPr>
              <p:nvPr userDrawn="1"/>
            </p:nvSpPr>
            <p:spPr bwMode="auto">
              <a:xfrm>
                <a:off x="11147425" y="6115050"/>
                <a:ext cx="53975" cy="100012"/>
              </a:xfrm>
              <a:custGeom>
                <a:avLst/>
                <a:gdLst>
                  <a:gd name="T0" fmla="*/ 428 w 1059"/>
                  <a:gd name="T1" fmla="*/ 1682 h 1962"/>
                  <a:gd name="T2" fmla="*/ 532 w 1059"/>
                  <a:gd name="T3" fmla="*/ 1927 h 1962"/>
                  <a:gd name="T4" fmla="*/ 646 w 1059"/>
                  <a:gd name="T5" fmla="*/ 1681 h 1962"/>
                  <a:gd name="T6" fmla="*/ 643 w 1059"/>
                  <a:gd name="T7" fmla="*/ 290 h 1962"/>
                  <a:gd name="T8" fmla="*/ 528 w 1059"/>
                  <a:gd name="T9" fmla="*/ 53 h 1962"/>
                  <a:gd name="T10" fmla="*/ 425 w 1059"/>
                  <a:gd name="T11" fmla="*/ 291 h 1962"/>
                  <a:gd name="T12" fmla="*/ 428 w 1059"/>
                  <a:gd name="T13" fmla="*/ 1682 h 1962"/>
                  <a:gd name="T14" fmla="*/ 893 w 1059"/>
                  <a:gd name="T15" fmla="*/ 233 h 1962"/>
                  <a:gd name="T16" fmla="*/ 1058 w 1059"/>
                  <a:gd name="T17" fmla="*/ 965 h 1962"/>
                  <a:gd name="T18" fmla="*/ 924 w 1059"/>
                  <a:gd name="T19" fmla="*/ 1658 h 1962"/>
                  <a:gd name="T20" fmla="*/ 534 w 1059"/>
                  <a:gd name="T21" fmla="*/ 1962 h 1962"/>
                  <a:gd name="T22" fmla="*/ 143 w 1059"/>
                  <a:gd name="T23" fmla="*/ 1666 h 1962"/>
                  <a:gd name="T24" fmla="*/ 1 w 1059"/>
                  <a:gd name="T25" fmla="*/ 967 h 1962"/>
                  <a:gd name="T26" fmla="*/ 158 w 1059"/>
                  <a:gd name="T27" fmla="*/ 246 h 1962"/>
                  <a:gd name="T28" fmla="*/ 530 w 1059"/>
                  <a:gd name="T29" fmla="*/ 0 h 1962"/>
                  <a:gd name="T30" fmla="*/ 893 w 1059"/>
                  <a:gd name="T31" fmla="*/ 233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1962">
                    <a:moveTo>
                      <a:pt x="428" y="1682"/>
                    </a:moveTo>
                    <a:cubicBezTo>
                      <a:pt x="428" y="1843"/>
                      <a:pt x="445" y="1927"/>
                      <a:pt x="532" y="1927"/>
                    </a:cubicBezTo>
                    <a:cubicBezTo>
                      <a:pt x="625" y="1926"/>
                      <a:pt x="646" y="1843"/>
                      <a:pt x="646" y="1681"/>
                    </a:cubicBezTo>
                    <a:cubicBezTo>
                      <a:pt x="643" y="290"/>
                      <a:pt x="643" y="290"/>
                      <a:pt x="643" y="290"/>
                    </a:cubicBezTo>
                    <a:cubicBezTo>
                      <a:pt x="643" y="149"/>
                      <a:pt x="607" y="53"/>
                      <a:pt x="528" y="53"/>
                    </a:cubicBezTo>
                    <a:cubicBezTo>
                      <a:pt x="448" y="54"/>
                      <a:pt x="425" y="149"/>
                      <a:pt x="425" y="291"/>
                    </a:cubicBezTo>
                    <a:lnTo>
                      <a:pt x="428" y="1682"/>
                    </a:lnTo>
                    <a:close/>
                    <a:moveTo>
                      <a:pt x="893" y="233"/>
                    </a:moveTo>
                    <a:cubicBezTo>
                      <a:pt x="993" y="399"/>
                      <a:pt x="1058" y="673"/>
                      <a:pt x="1058" y="965"/>
                    </a:cubicBezTo>
                    <a:cubicBezTo>
                      <a:pt x="1059" y="1268"/>
                      <a:pt x="1021" y="1464"/>
                      <a:pt x="924" y="1658"/>
                    </a:cubicBezTo>
                    <a:cubicBezTo>
                      <a:pt x="828" y="1853"/>
                      <a:pt x="670" y="1962"/>
                      <a:pt x="534" y="1962"/>
                    </a:cubicBezTo>
                    <a:cubicBezTo>
                      <a:pt x="398" y="1962"/>
                      <a:pt x="240" y="1860"/>
                      <a:pt x="143" y="1666"/>
                    </a:cubicBezTo>
                    <a:cubicBezTo>
                      <a:pt x="46" y="1472"/>
                      <a:pt x="1" y="1270"/>
                      <a:pt x="1" y="967"/>
                    </a:cubicBezTo>
                    <a:cubicBezTo>
                      <a:pt x="0" y="675"/>
                      <a:pt x="57" y="413"/>
                      <a:pt x="158" y="246"/>
                    </a:cubicBezTo>
                    <a:cubicBezTo>
                      <a:pt x="254" y="84"/>
                      <a:pt x="401" y="0"/>
                      <a:pt x="530" y="0"/>
                    </a:cubicBezTo>
                    <a:cubicBezTo>
                      <a:pt x="660" y="0"/>
                      <a:pt x="795" y="71"/>
                      <a:pt x="893"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Freeform 40">
                <a:extLst>
                  <a:ext uri="{FF2B5EF4-FFF2-40B4-BE49-F238E27FC236}">
                    <a16:creationId xmlns:a16="http://schemas.microsoft.com/office/drawing/2014/main" id="{F4664F92-58D6-424E-B1CA-F83DE2A1D127}"/>
                  </a:ext>
                </a:extLst>
              </p:cNvPr>
              <p:cNvSpPr>
                <a:spLocks noEditPoints="1"/>
              </p:cNvSpPr>
              <p:nvPr userDrawn="1"/>
            </p:nvSpPr>
            <p:spPr bwMode="auto">
              <a:xfrm>
                <a:off x="11452225" y="6115050"/>
                <a:ext cx="52388" cy="98425"/>
              </a:xfrm>
              <a:custGeom>
                <a:avLst/>
                <a:gdLst>
                  <a:gd name="T0" fmla="*/ 428 w 1058"/>
                  <a:gd name="T1" fmla="*/ 1681 h 1963"/>
                  <a:gd name="T2" fmla="*/ 531 w 1058"/>
                  <a:gd name="T3" fmla="*/ 1927 h 1963"/>
                  <a:gd name="T4" fmla="*/ 646 w 1058"/>
                  <a:gd name="T5" fmla="*/ 1681 h 1963"/>
                  <a:gd name="T6" fmla="*/ 643 w 1058"/>
                  <a:gd name="T7" fmla="*/ 290 h 1963"/>
                  <a:gd name="T8" fmla="*/ 527 w 1058"/>
                  <a:gd name="T9" fmla="*/ 53 h 1963"/>
                  <a:gd name="T10" fmla="*/ 425 w 1058"/>
                  <a:gd name="T11" fmla="*/ 291 h 1963"/>
                  <a:gd name="T12" fmla="*/ 428 w 1058"/>
                  <a:gd name="T13" fmla="*/ 1681 h 1963"/>
                  <a:gd name="T14" fmla="*/ 892 w 1058"/>
                  <a:gd name="T15" fmla="*/ 233 h 1963"/>
                  <a:gd name="T16" fmla="*/ 1058 w 1058"/>
                  <a:gd name="T17" fmla="*/ 965 h 1963"/>
                  <a:gd name="T18" fmla="*/ 924 w 1058"/>
                  <a:gd name="T19" fmla="*/ 1658 h 1963"/>
                  <a:gd name="T20" fmla="*/ 534 w 1058"/>
                  <a:gd name="T21" fmla="*/ 1962 h 1963"/>
                  <a:gd name="T22" fmla="*/ 143 w 1058"/>
                  <a:gd name="T23" fmla="*/ 1666 h 1963"/>
                  <a:gd name="T24" fmla="*/ 0 w 1058"/>
                  <a:gd name="T25" fmla="*/ 967 h 1963"/>
                  <a:gd name="T26" fmla="*/ 157 w 1058"/>
                  <a:gd name="T27" fmla="*/ 246 h 1963"/>
                  <a:gd name="T28" fmla="*/ 530 w 1058"/>
                  <a:gd name="T29" fmla="*/ 0 h 1963"/>
                  <a:gd name="T30" fmla="*/ 892 w 1058"/>
                  <a:gd name="T31" fmla="*/ 233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8" h="1963">
                    <a:moveTo>
                      <a:pt x="428" y="1681"/>
                    </a:moveTo>
                    <a:cubicBezTo>
                      <a:pt x="428" y="1843"/>
                      <a:pt x="444" y="1927"/>
                      <a:pt x="531" y="1927"/>
                    </a:cubicBezTo>
                    <a:cubicBezTo>
                      <a:pt x="624" y="1926"/>
                      <a:pt x="646" y="1843"/>
                      <a:pt x="646" y="1681"/>
                    </a:cubicBezTo>
                    <a:cubicBezTo>
                      <a:pt x="643" y="290"/>
                      <a:pt x="643" y="290"/>
                      <a:pt x="643" y="290"/>
                    </a:cubicBezTo>
                    <a:cubicBezTo>
                      <a:pt x="643" y="149"/>
                      <a:pt x="607" y="53"/>
                      <a:pt x="527" y="53"/>
                    </a:cubicBezTo>
                    <a:cubicBezTo>
                      <a:pt x="447" y="54"/>
                      <a:pt x="425" y="149"/>
                      <a:pt x="425" y="291"/>
                    </a:cubicBezTo>
                    <a:lnTo>
                      <a:pt x="428" y="1681"/>
                    </a:lnTo>
                    <a:close/>
                    <a:moveTo>
                      <a:pt x="892" y="233"/>
                    </a:moveTo>
                    <a:cubicBezTo>
                      <a:pt x="993" y="399"/>
                      <a:pt x="1057" y="673"/>
                      <a:pt x="1058" y="965"/>
                    </a:cubicBezTo>
                    <a:cubicBezTo>
                      <a:pt x="1058" y="1268"/>
                      <a:pt x="1020" y="1464"/>
                      <a:pt x="924" y="1658"/>
                    </a:cubicBezTo>
                    <a:cubicBezTo>
                      <a:pt x="828" y="1853"/>
                      <a:pt x="670" y="1962"/>
                      <a:pt x="534" y="1962"/>
                    </a:cubicBezTo>
                    <a:cubicBezTo>
                      <a:pt x="398" y="1963"/>
                      <a:pt x="240" y="1860"/>
                      <a:pt x="143" y="1666"/>
                    </a:cubicBezTo>
                    <a:cubicBezTo>
                      <a:pt x="46" y="1472"/>
                      <a:pt x="1" y="1271"/>
                      <a:pt x="0" y="967"/>
                    </a:cubicBezTo>
                    <a:cubicBezTo>
                      <a:pt x="0" y="675"/>
                      <a:pt x="57" y="413"/>
                      <a:pt x="157" y="246"/>
                    </a:cubicBezTo>
                    <a:cubicBezTo>
                      <a:pt x="254" y="84"/>
                      <a:pt x="401" y="0"/>
                      <a:pt x="530" y="0"/>
                    </a:cubicBezTo>
                    <a:cubicBezTo>
                      <a:pt x="659" y="0"/>
                      <a:pt x="795" y="71"/>
                      <a:pt x="892" y="2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0" name="Freeform 41">
                <a:extLst>
                  <a:ext uri="{FF2B5EF4-FFF2-40B4-BE49-F238E27FC236}">
                    <a16:creationId xmlns:a16="http://schemas.microsoft.com/office/drawing/2014/main" id="{C3C5D0FB-FE0A-47CE-98EC-28722FDB57A6}"/>
                  </a:ext>
                </a:extLst>
              </p:cNvPr>
              <p:cNvSpPr>
                <a:spLocks/>
              </p:cNvSpPr>
              <p:nvPr userDrawn="1"/>
            </p:nvSpPr>
            <p:spPr bwMode="auto">
              <a:xfrm>
                <a:off x="11395075" y="6115050"/>
                <a:ext cx="53975" cy="100012"/>
              </a:xfrm>
              <a:custGeom>
                <a:avLst/>
                <a:gdLst>
                  <a:gd name="T0" fmla="*/ 1054 w 1092"/>
                  <a:gd name="T1" fmla="*/ 1234 h 1971"/>
                  <a:gd name="T2" fmla="*/ 988 w 1092"/>
                  <a:gd name="T3" fmla="*/ 1587 h 1971"/>
                  <a:gd name="T4" fmla="*/ 605 w 1092"/>
                  <a:gd name="T5" fmla="*/ 1923 h 1971"/>
                  <a:gd name="T6" fmla="*/ 424 w 1092"/>
                  <a:gd name="T7" fmla="*/ 1687 h 1971"/>
                  <a:gd name="T8" fmla="*/ 421 w 1092"/>
                  <a:gd name="T9" fmla="*/ 296 h 1971"/>
                  <a:gd name="T10" fmla="*/ 567 w 1092"/>
                  <a:gd name="T11" fmla="*/ 35 h 1971"/>
                  <a:gd name="T12" fmla="*/ 826 w 1092"/>
                  <a:gd name="T13" fmla="*/ 266 h 1971"/>
                  <a:gd name="T14" fmla="*/ 1004 w 1092"/>
                  <a:gd name="T15" fmla="*/ 877 h 1971"/>
                  <a:gd name="T16" fmla="*/ 1027 w 1092"/>
                  <a:gd name="T17" fmla="*/ 878 h 1971"/>
                  <a:gd name="T18" fmla="*/ 1028 w 1092"/>
                  <a:gd name="T19" fmla="*/ 9 h 1971"/>
                  <a:gd name="T20" fmla="*/ 1007 w 1092"/>
                  <a:gd name="T21" fmla="*/ 10 h 1971"/>
                  <a:gd name="T22" fmla="*/ 550 w 1092"/>
                  <a:gd name="T23" fmla="*/ 5 h 1971"/>
                  <a:gd name="T24" fmla="*/ 171 w 1092"/>
                  <a:gd name="T25" fmla="*/ 252 h 1971"/>
                  <a:gd name="T26" fmla="*/ 1 w 1092"/>
                  <a:gd name="T27" fmla="*/ 972 h 1971"/>
                  <a:gd name="T28" fmla="*/ 143 w 1092"/>
                  <a:gd name="T29" fmla="*/ 1680 h 1971"/>
                  <a:gd name="T30" fmla="*/ 571 w 1092"/>
                  <a:gd name="T31" fmla="*/ 1964 h 1971"/>
                  <a:gd name="T32" fmla="*/ 1002 w 1092"/>
                  <a:gd name="T33" fmla="*/ 1662 h 1971"/>
                  <a:gd name="T34" fmla="*/ 1092 w 1092"/>
                  <a:gd name="T35" fmla="*/ 1232 h 1971"/>
                  <a:gd name="T36" fmla="*/ 1054 w 1092"/>
                  <a:gd name="T37" fmla="*/ 1234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2" h="1971">
                    <a:moveTo>
                      <a:pt x="1054" y="1234"/>
                    </a:moveTo>
                    <a:cubicBezTo>
                      <a:pt x="1054" y="1234"/>
                      <a:pt x="1060" y="1366"/>
                      <a:pt x="988" y="1587"/>
                    </a:cubicBezTo>
                    <a:cubicBezTo>
                      <a:pt x="915" y="1809"/>
                      <a:pt x="698" y="1923"/>
                      <a:pt x="605" y="1923"/>
                    </a:cubicBezTo>
                    <a:cubicBezTo>
                      <a:pt x="496" y="1923"/>
                      <a:pt x="424" y="1849"/>
                      <a:pt x="424" y="1687"/>
                    </a:cubicBezTo>
                    <a:cubicBezTo>
                      <a:pt x="421" y="296"/>
                      <a:pt x="421" y="296"/>
                      <a:pt x="421" y="296"/>
                    </a:cubicBezTo>
                    <a:cubicBezTo>
                      <a:pt x="421" y="155"/>
                      <a:pt x="456" y="35"/>
                      <a:pt x="567" y="35"/>
                    </a:cubicBezTo>
                    <a:cubicBezTo>
                      <a:pt x="647" y="35"/>
                      <a:pt x="751" y="98"/>
                      <a:pt x="826" y="266"/>
                    </a:cubicBezTo>
                    <a:cubicBezTo>
                      <a:pt x="891" y="408"/>
                      <a:pt x="1004" y="877"/>
                      <a:pt x="1004" y="877"/>
                    </a:cubicBezTo>
                    <a:cubicBezTo>
                      <a:pt x="1027" y="878"/>
                      <a:pt x="1027" y="878"/>
                      <a:pt x="1027" y="878"/>
                    </a:cubicBezTo>
                    <a:cubicBezTo>
                      <a:pt x="1028" y="9"/>
                      <a:pt x="1028" y="9"/>
                      <a:pt x="1028" y="9"/>
                    </a:cubicBezTo>
                    <a:cubicBezTo>
                      <a:pt x="1016" y="11"/>
                      <a:pt x="1015" y="10"/>
                      <a:pt x="1007" y="10"/>
                    </a:cubicBezTo>
                    <a:cubicBezTo>
                      <a:pt x="892" y="296"/>
                      <a:pt x="758" y="0"/>
                      <a:pt x="550" y="5"/>
                    </a:cubicBezTo>
                    <a:cubicBezTo>
                      <a:pt x="382" y="10"/>
                      <a:pt x="267" y="89"/>
                      <a:pt x="171" y="252"/>
                    </a:cubicBezTo>
                    <a:cubicBezTo>
                      <a:pt x="71" y="418"/>
                      <a:pt x="0" y="681"/>
                      <a:pt x="1" y="972"/>
                    </a:cubicBezTo>
                    <a:cubicBezTo>
                      <a:pt x="1" y="1276"/>
                      <a:pt x="46" y="1486"/>
                      <a:pt x="143" y="1680"/>
                    </a:cubicBezTo>
                    <a:cubicBezTo>
                      <a:pt x="241" y="1874"/>
                      <a:pt x="425" y="1971"/>
                      <a:pt x="571" y="1964"/>
                    </a:cubicBezTo>
                    <a:cubicBezTo>
                      <a:pt x="760" y="1957"/>
                      <a:pt x="914" y="1837"/>
                      <a:pt x="1002" y="1662"/>
                    </a:cubicBezTo>
                    <a:cubicBezTo>
                      <a:pt x="1065" y="1535"/>
                      <a:pt x="1083" y="1400"/>
                      <a:pt x="1092" y="1232"/>
                    </a:cubicBezTo>
                    <a:lnTo>
                      <a:pt x="1054" y="1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42">
                <a:extLst>
                  <a:ext uri="{FF2B5EF4-FFF2-40B4-BE49-F238E27FC236}">
                    <a16:creationId xmlns:a16="http://schemas.microsoft.com/office/drawing/2014/main" id="{38C1C585-9FD7-4211-AA03-39EEAC8C9DDE}"/>
                  </a:ext>
                </a:extLst>
              </p:cNvPr>
              <p:cNvSpPr>
                <a:spLocks/>
              </p:cNvSpPr>
              <p:nvPr userDrawn="1"/>
            </p:nvSpPr>
            <p:spPr bwMode="auto">
              <a:xfrm>
                <a:off x="11199813" y="6116638"/>
                <a:ext cx="85725" cy="96837"/>
              </a:xfrm>
              <a:custGeom>
                <a:avLst/>
                <a:gdLst>
                  <a:gd name="T0" fmla="*/ 0 w 1718"/>
                  <a:gd name="T1" fmla="*/ 4 h 1909"/>
                  <a:gd name="T2" fmla="*/ 629 w 1718"/>
                  <a:gd name="T3" fmla="*/ 2 h 1909"/>
                  <a:gd name="T4" fmla="*/ 629 w 1718"/>
                  <a:gd name="T5" fmla="*/ 49 h 1909"/>
                  <a:gd name="T6" fmla="*/ 490 w 1718"/>
                  <a:gd name="T7" fmla="*/ 50 h 1909"/>
                  <a:gd name="T8" fmla="*/ 695 w 1718"/>
                  <a:gd name="T9" fmla="*/ 1223 h 1909"/>
                  <a:gd name="T10" fmla="*/ 809 w 1718"/>
                  <a:gd name="T11" fmla="*/ 523 h 1909"/>
                  <a:gd name="T12" fmla="*/ 735 w 1718"/>
                  <a:gd name="T13" fmla="*/ 49 h 1909"/>
                  <a:gd name="T14" fmla="*/ 665 w 1718"/>
                  <a:gd name="T15" fmla="*/ 49 h 1909"/>
                  <a:gd name="T16" fmla="*/ 665 w 1718"/>
                  <a:gd name="T17" fmla="*/ 2 h 1909"/>
                  <a:gd name="T18" fmla="*/ 1261 w 1718"/>
                  <a:gd name="T19" fmla="*/ 1 h 1909"/>
                  <a:gd name="T20" fmla="*/ 1261 w 1718"/>
                  <a:gd name="T21" fmla="*/ 48 h 1909"/>
                  <a:gd name="T22" fmla="*/ 1130 w 1718"/>
                  <a:gd name="T23" fmla="*/ 48 h 1909"/>
                  <a:gd name="T24" fmla="*/ 1338 w 1718"/>
                  <a:gd name="T25" fmla="*/ 1232 h 1909"/>
                  <a:gd name="T26" fmla="*/ 1464 w 1718"/>
                  <a:gd name="T27" fmla="*/ 443 h 1909"/>
                  <a:gd name="T28" fmla="*/ 1391 w 1718"/>
                  <a:gd name="T29" fmla="*/ 62 h 1909"/>
                  <a:gd name="T30" fmla="*/ 1335 w 1718"/>
                  <a:gd name="T31" fmla="*/ 48 h 1909"/>
                  <a:gd name="T32" fmla="*/ 1335 w 1718"/>
                  <a:gd name="T33" fmla="*/ 1 h 1909"/>
                  <a:gd name="T34" fmla="*/ 1718 w 1718"/>
                  <a:gd name="T35" fmla="*/ 0 h 1909"/>
                  <a:gd name="T36" fmla="*/ 1718 w 1718"/>
                  <a:gd name="T37" fmla="*/ 47 h 1909"/>
                  <a:gd name="T38" fmla="*/ 1508 w 1718"/>
                  <a:gd name="T39" fmla="*/ 495 h 1909"/>
                  <a:gd name="T40" fmla="*/ 1282 w 1718"/>
                  <a:gd name="T41" fmla="*/ 1907 h 1909"/>
                  <a:gd name="T42" fmla="*/ 1052 w 1718"/>
                  <a:gd name="T43" fmla="*/ 1908 h 1909"/>
                  <a:gd name="T44" fmla="*/ 846 w 1718"/>
                  <a:gd name="T45" fmla="*/ 667 h 1909"/>
                  <a:gd name="T46" fmla="*/ 631 w 1718"/>
                  <a:gd name="T47" fmla="*/ 1908 h 1909"/>
                  <a:gd name="T48" fmla="*/ 424 w 1718"/>
                  <a:gd name="T49" fmla="*/ 1909 h 1909"/>
                  <a:gd name="T50" fmla="*/ 102 w 1718"/>
                  <a:gd name="T51" fmla="*/ 51 h 1909"/>
                  <a:gd name="T52" fmla="*/ 0 w 1718"/>
                  <a:gd name="T53" fmla="*/ 51 h 1909"/>
                  <a:gd name="T54" fmla="*/ 0 w 1718"/>
                  <a:gd name="T55" fmla="*/ 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8" h="1909">
                    <a:moveTo>
                      <a:pt x="0" y="4"/>
                    </a:moveTo>
                    <a:cubicBezTo>
                      <a:pt x="629" y="2"/>
                      <a:pt x="629" y="2"/>
                      <a:pt x="629" y="2"/>
                    </a:cubicBezTo>
                    <a:cubicBezTo>
                      <a:pt x="629" y="49"/>
                      <a:pt x="629" y="49"/>
                      <a:pt x="629" y="49"/>
                    </a:cubicBezTo>
                    <a:cubicBezTo>
                      <a:pt x="490" y="50"/>
                      <a:pt x="490" y="50"/>
                      <a:pt x="490" y="50"/>
                    </a:cubicBezTo>
                    <a:cubicBezTo>
                      <a:pt x="695" y="1223"/>
                      <a:pt x="695" y="1223"/>
                      <a:pt x="695" y="1223"/>
                    </a:cubicBezTo>
                    <a:cubicBezTo>
                      <a:pt x="809" y="523"/>
                      <a:pt x="809" y="523"/>
                      <a:pt x="809" y="523"/>
                    </a:cubicBezTo>
                    <a:cubicBezTo>
                      <a:pt x="735" y="49"/>
                      <a:pt x="735" y="49"/>
                      <a:pt x="735" y="49"/>
                    </a:cubicBezTo>
                    <a:cubicBezTo>
                      <a:pt x="665" y="49"/>
                      <a:pt x="665" y="49"/>
                      <a:pt x="665" y="49"/>
                    </a:cubicBezTo>
                    <a:cubicBezTo>
                      <a:pt x="665" y="2"/>
                      <a:pt x="665" y="2"/>
                      <a:pt x="665" y="2"/>
                    </a:cubicBezTo>
                    <a:cubicBezTo>
                      <a:pt x="1261" y="1"/>
                      <a:pt x="1261" y="1"/>
                      <a:pt x="1261" y="1"/>
                    </a:cubicBezTo>
                    <a:cubicBezTo>
                      <a:pt x="1261" y="48"/>
                      <a:pt x="1261" y="48"/>
                      <a:pt x="1261" y="48"/>
                    </a:cubicBezTo>
                    <a:cubicBezTo>
                      <a:pt x="1130" y="48"/>
                      <a:pt x="1130" y="48"/>
                      <a:pt x="1130" y="48"/>
                    </a:cubicBezTo>
                    <a:cubicBezTo>
                      <a:pt x="1338" y="1232"/>
                      <a:pt x="1338" y="1232"/>
                      <a:pt x="1338" y="1232"/>
                    </a:cubicBezTo>
                    <a:cubicBezTo>
                      <a:pt x="1464" y="443"/>
                      <a:pt x="1464" y="443"/>
                      <a:pt x="1464" y="443"/>
                    </a:cubicBezTo>
                    <a:cubicBezTo>
                      <a:pt x="1514" y="111"/>
                      <a:pt x="1443" y="75"/>
                      <a:pt x="1391" y="62"/>
                    </a:cubicBezTo>
                    <a:cubicBezTo>
                      <a:pt x="1335" y="48"/>
                      <a:pt x="1335" y="48"/>
                      <a:pt x="1335" y="48"/>
                    </a:cubicBezTo>
                    <a:cubicBezTo>
                      <a:pt x="1335" y="1"/>
                      <a:pt x="1335" y="1"/>
                      <a:pt x="1335" y="1"/>
                    </a:cubicBezTo>
                    <a:cubicBezTo>
                      <a:pt x="1718" y="0"/>
                      <a:pt x="1718" y="0"/>
                      <a:pt x="1718" y="0"/>
                    </a:cubicBezTo>
                    <a:cubicBezTo>
                      <a:pt x="1718" y="47"/>
                      <a:pt x="1718" y="47"/>
                      <a:pt x="1718" y="47"/>
                    </a:cubicBezTo>
                    <a:cubicBezTo>
                      <a:pt x="1620" y="48"/>
                      <a:pt x="1566" y="154"/>
                      <a:pt x="1508" y="495"/>
                    </a:cubicBezTo>
                    <a:cubicBezTo>
                      <a:pt x="1282" y="1907"/>
                      <a:pt x="1282" y="1907"/>
                      <a:pt x="1282" y="1907"/>
                    </a:cubicBezTo>
                    <a:cubicBezTo>
                      <a:pt x="1052" y="1908"/>
                      <a:pt x="1052" y="1908"/>
                      <a:pt x="1052" y="1908"/>
                    </a:cubicBezTo>
                    <a:cubicBezTo>
                      <a:pt x="846" y="667"/>
                      <a:pt x="846" y="667"/>
                      <a:pt x="846" y="667"/>
                    </a:cubicBezTo>
                    <a:cubicBezTo>
                      <a:pt x="631" y="1908"/>
                      <a:pt x="631" y="1908"/>
                      <a:pt x="631" y="1908"/>
                    </a:cubicBezTo>
                    <a:cubicBezTo>
                      <a:pt x="424" y="1909"/>
                      <a:pt x="424" y="1909"/>
                      <a:pt x="424" y="1909"/>
                    </a:cubicBezTo>
                    <a:cubicBezTo>
                      <a:pt x="102" y="51"/>
                      <a:pt x="102" y="51"/>
                      <a:pt x="102" y="51"/>
                    </a:cubicBezTo>
                    <a:cubicBezTo>
                      <a:pt x="0" y="51"/>
                      <a:pt x="0" y="51"/>
                      <a:pt x="0" y="51"/>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2" name="Freeform 43">
                <a:extLst>
                  <a:ext uri="{FF2B5EF4-FFF2-40B4-BE49-F238E27FC236}">
                    <a16:creationId xmlns:a16="http://schemas.microsoft.com/office/drawing/2014/main" id="{4552E680-2ABC-41F8-B810-D6E922441A64}"/>
                  </a:ext>
                </a:extLst>
              </p:cNvPr>
              <p:cNvSpPr>
                <a:spLocks noEditPoints="1"/>
              </p:cNvSpPr>
              <p:nvPr userDrawn="1"/>
            </p:nvSpPr>
            <p:spPr bwMode="auto">
              <a:xfrm>
                <a:off x="11282363" y="6115050"/>
                <a:ext cx="55563" cy="101600"/>
              </a:xfrm>
              <a:custGeom>
                <a:avLst/>
                <a:gdLst>
                  <a:gd name="T0" fmla="*/ 646 w 1108"/>
                  <a:gd name="T1" fmla="*/ 1028 h 2005"/>
                  <a:gd name="T2" fmla="*/ 645 w 1108"/>
                  <a:gd name="T3" fmla="*/ 264 h 2005"/>
                  <a:gd name="T4" fmla="*/ 541 w 1108"/>
                  <a:gd name="T5" fmla="*/ 43 h 2005"/>
                  <a:gd name="T6" fmla="*/ 446 w 1108"/>
                  <a:gd name="T7" fmla="*/ 261 h 2005"/>
                  <a:gd name="T8" fmla="*/ 447 w 1108"/>
                  <a:gd name="T9" fmla="*/ 1028 h 2005"/>
                  <a:gd name="T10" fmla="*/ 646 w 1108"/>
                  <a:gd name="T11" fmla="*/ 1028 h 2005"/>
                  <a:gd name="T12" fmla="*/ 447 w 1108"/>
                  <a:gd name="T13" fmla="*/ 1073 h 2005"/>
                  <a:gd name="T14" fmla="*/ 448 w 1108"/>
                  <a:gd name="T15" fmla="*/ 1295 h 2005"/>
                  <a:gd name="T16" fmla="*/ 653 w 1108"/>
                  <a:gd name="T17" fmla="*/ 1935 h 2005"/>
                  <a:gd name="T18" fmla="*/ 1058 w 1108"/>
                  <a:gd name="T19" fmla="*/ 1243 h 2005"/>
                  <a:gd name="T20" fmla="*/ 1106 w 1108"/>
                  <a:gd name="T21" fmla="*/ 1243 h 2005"/>
                  <a:gd name="T22" fmla="*/ 820 w 1108"/>
                  <a:gd name="T23" fmla="*/ 1898 h 2005"/>
                  <a:gd name="T24" fmla="*/ 301 w 1108"/>
                  <a:gd name="T25" fmla="*/ 1863 h 2005"/>
                  <a:gd name="T26" fmla="*/ 1 w 1108"/>
                  <a:gd name="T27" fmla="*/ 1001 h 2005"/>
                  <a:gd name="T28" fmla="*/ 533 w 1108"/>
                  <a:gd name="T29" fmla="*/ 1 h 2005"/>
                  <a:gd name="T30" fmla="*/ 1083 w 1108"/>
                  <a:gd name="T31" fmla="*/ 1072 h 2005"/>
                  <a:gd name="T32" fmla="*/ 447 w 1108"/>
                  <a:gd name="T33" fmla="*/ 1073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8" h="2005">
                    <a:moveTo>
                      <a:pt x="646" y="1028"/>
                    </a:moveTo>
                    <a:cubicBezTo>
                      <a:pt x="645" y="264"/>
                      <a:pt x="645" y="264"/>
                      <a:pt x="645" y="264"/>
                    </a:cubicBezTo>
                    <a:cubicBezTo>
                      <a:pt x="645" y="122"/>
                      <a:pt x="632" y="42"/>
                      <a:pt x="541" y="43"/>
                    </a:cubicBezTo>
                    <a:cubicBezTo>
                      <a:pt x="463" y="43"/>
                      <a:pt x="445" y="136"/>
                      <a:pt x="446" y="261"/>
                    </a:cubicBezTo>
                    <a:cubicBezTo>
                      <a:pt x="447" y="1028"/>
                      <a:pt x="447" y="1028"/>
                      <a:pt x="447" y="1028"/>
                    </a:cubicBezTo>
                    <a:lnTo>
                      <a:pt x="646" y="1028"/>
                    </a:lnTo>
                    <a:close/>
                    <a:moveTo>
                      <a:pt x="447" y="1073"/>
                    </a:moveTo>
                    <a:cubicBezTo>
                      <a:pt x="448" y="1295"/>
                      <a:pt x="448" y="1295"/>
                      <a:pt x="448" y="1295"/>
                    </a:cubicBezTo>
                    <a:cubicBezTo>
                      <a:pt x="449" y="1721"/>
                      <a:pt x="425" y="1946"/>
                      <a:pt x="653" y="1935"/>
                    </a:cubicBezTo>
                    <a:cubicBezTo>
                      <a:pt x="814" y="1928"/>
                      <a:pt x="1086" y="1611"/>
                      <a:pt x="1058" y="1243"/>
                    </a:cubicBezTo>
                    <a:cubicBezTo>
                      <a:pt x="1106" y="1243"/>
                      <a:pt x="1106" y="1243"/>
                      <a:pt x="1106" y="1243"/>
                    </a:cubicBezTo>
                    <a:cubicBezTo>
                      <a:pt x="1108" y="1560"/>
                      <a:pt x="978" y="1805"/>
                      <a:pt x="820" y="1898"/>
                    </a:cubicBezTo>
                    <a:cubicBezTo>
                      <a:pt x="642" y="2004"/>
                      <a:pt x="472" y="2005"/>
                      <a:pt x="301" y="1863"/>
                    </a:cubicBezTo>
                    <a:cubicBezTo>
                      <a:pt x="131" y="1722"/>
                      <a:pt x="2" y="1462"/>
                      <a:pt x="1" y="1001"/>
                    </a:cubicBezTo>
                    <a:cubicBezTo>
                      <a:pt x="0" y="353"/>
                      <a:pt x="276" y="1"/>
                      <a:pt x="533" y="1"/>
                    </a:cubicBezTo>
                    <a:cubicBezTo>
                      <a:pt x="827" y="0"/>
                      <a:pt x="1085" y="355"/>
                      <a:pt x="1083" y="1072"/>
                    </a:cubicBezTo>
                    <a:lnTo>
                      <a:pt x="447" y="10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44">
                <a:extLst>
                  <a:ext uri="{FF2B5EF4-FFF2-40B4-BE49-F238E27FC236}">
                    <a16:creationId xmlns:a16="http://schemas.microsoft.com/office/drawing/2014/main" id="{760B7E60-9090-479A-BB39-7044D69EAC46}"/>
                  </a:ext>
                </a:extLst>
              </p:cNvPr>
              <p:cNvSpPr>
                <a:spLocks/>
              </p:cNvSpPr>
              <p:nvPr userDrawn="1"/>
            </p:nvSpPr>
            <p:spPr bwMode="auto">
              <a:xfrm>
                <a:off x="11339513" y="6113463"/>
                <a:ext cx="53975" cy="100012"/>
              </a:xfrm>
              <a:custGeom>
                <a:avLst/>
                <a:gdLst>
                  <a:gd name="T0" fmla="*/ 109 w 1056"/>
                  <a:gd name="T1" fmla="*/ 235 h 1965"/>
                  <a:gd name="T2" fmla="*/ 0 w 1056"/>
                  <a:gd name="T3" fmla="*/ 227 h 1965"/>
                  <a:gd name="T4" fmla="*/ 0 w 1056"/>
                  <a:gd name="T5" fmla="*/ 182 h 1965"/>
                  <a:gd name="T6" fmla="*/ 525 w 1056"/>
                  <a:gd name="T7" fmla="*/ 0 h 1965"/>
                  <a:gd name="T8" fmla="*/ 525 w 1056"/>
                  <a:gd name="T9" fmla="*/ 263 h 1965"/>
                  <a:gd name="T10" fmla="*/ 765 w 1056"/>
                  <a:gd name="T11" fmla="*/ 24 h 1965"/>
                  <a:gd name="T12" fmla="*/ 1043 w 1056"/>
                  <a:gd name="T13" fmla="*/ 440 h 1965"/>
                  <a:gd name="T14" fmla="*/ 804 w 1056"/>
                  <a:gd name="T15" fmla="*/ 774 h 1965"/>
                  <a:gd name="T16" fmla="*/ 654 w 1056"/>
                  <a:gd name="T17" fmla="*/ 389 h 1965"/>
                  <a:gd name="T18" fmla="*/ 812 w 1056"/>
                  <a:gd name="T19" fmla="*/ 234 h 1965"/>
                  <a:gd name="T20" fmla="*/ 947 w 1056"/>
                  <a:gd name="T21" fmla="*/ 291 h 1965"/>
                  <a:gd name="T22" fmla="*/ 823 w 1056"/>
                  <a:gd name="T23" fmla="*/ 74 h 1965"/>
                  <a:gd name="T24" fmla="*/ 599 w 1056"/>
                  <a:gd name="T25" fmla="*/ 233 h 1965"/>
                  <a:gd name="T26" fmla="*/ 524 w 1056"/>
                  <a:gd name="T27" fmla="*/ 481 h 1965"/>
                  <a:gd name="T28" fmla="*/ 528 w 1056"/>
                  <a:gd name="T29" fmla="*/ 1915 h 1965"/>
                  <a:gd name="T30" fmla="*/ 658 w 1056"/>
                  <a:gd name="T31" fmla="*/ 1915 h 1965"/>
                  <a:gd name="T32" fmla="*/ 658 w 1056"/>
                  <a:gd name="T33" fmla="*/ 1964 h 1965"/>
                  <a:gd name="T34" fmla="*/ 18 w 1056"/>
                  <a:gd name="T35" fmla="*/ 1965 h 1965"/>
                  <a:gd name="T36" fmla="*/ 18 w 1056"/>
                  <a:gd name="T37" fmla="*/ 1917 h 1965"/>
                  <a:gd name="T38" fmla="*/ 141 w 1056"/>
                  <a:gd name="T39" fmla="*/ 1916 h 1965"/>
                  <a:gd name="T40" fmla="*/ 137 w 1056"/>
                  <a:gd name="T41" fmla="*/ 297 h 1965"/>
                  <a:gd name="T42" fmla="*/ 109 w 1056"/>
                  <a:gd name="T43" fmla="*/ 23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6" h="1965">
                    <a:moveTo>
                      <a:pt x="109" y="235"/>
                    </a:moveTo>
                    <a:cubicBezTo>
                      <a:pt x="78" y="222"/>
                      <a:pt x="0" y="227"/>
                      <a:pt x="0" y="227"/>
                    </a:cubicBezTo>
                    <a:cubicBezTo>
                      <a:pt x="0" y="182"/>
                      <a:pt x="0" y="182"/>
                      <a:pt x="0" y="182"/>
                    </a:cubicBezTo>
                    <a:cubicBezTo>
                      <a:pt x="175" y="182"/>
                      <a:pt x="393" y="119"/>
                      <a:pt x="525" y="0"/>
                    </a:cubicBezTo>
                    <a:cubicBezTo>
                      <a:pt x="525" y="263"/>
                      <a:pt x="525" y="263"/>
                      <a:pt x="525" y="263"/>
                    </a:cubicBezTo>
                    <a:cubicBezTo>
                      <a:pt x="525" y="263"/>
                      <a:pt x="645" y="34"/>
                      <a:pt x="765" y="24"/>
                    </a:cubicBezTo>
                    <a:cubicBezTo>
                      <a:pt x="873" y="14"/>
                      <a:pt x="1056" y="67"/>
                      <a:pt x="1043" y="440"/>
                    </a:cubicBezTo>
                    <a:cubicBezTo>
                      <a:pt x="1033" y="719"/>
                      <a:pt x="928" y="786"/>
                      <a:pt x="804" y="774"/>
                    </a:cubicBezTo>
                    <a:cubicBezTo>
                      <a:pt x="693" y="762"/>
                      <a:pt x="602" y="616"/>
                      <a:pt x="654" y="389"/>
                    </a:cubicBezTo>
                    <a:cubicBezTo>
                      <a:pt x="664" y="349"/>
                      <a:pt x="712" y="237"/>
                      <a:pt x="812" y="234"/>
                    </a:cubicBezTo>
                    <a:cubicBezTo>
                      <a:pt x="866" y="232"/>
                      <a:pt x="947" y="291"/>
                      <a:pt x="947" y="291"/>
                    </a:cubicBezTo>
                    <a:cubicBezTo>
                      <a:pt x="947" y="291"/>
                      <a:pt x="939" y="85"/>
                      <a:pt x="823" y="74"/>
                    </a:cubicBezTo>
                    <a:cubicBezTo>
                      <a:pt x="726" y="65"/>
                      <a:pt x="689" y="99"/>
                      <a:pt x="599" y="233"/>
                    </a:cubicBezTo>
                    <a:cubicBezTo>
                      <a:pt x="527" y="341"/>
                      <a:pt x="524" y="481"/>
                      <a:pt x="524" y="481"/>
                    </a:cubicBezTo>
                    <a:cubicBezTo>
                      <a:pt x="528" y="1915"/>
                      <a:pt x="528" y="1915"/>
                      <a:pt x="528" y="1915"/>
                    </a:cubicBezTo>
                    <a:cubicBezTo>
                      <a:pt x="658" y="1915"/>
                      <a:pt x="658" y="1915"/>
                      <a:pt x="658" y="1915"/>
                    </a:cubicBezTo>
                    <a:cubicBezTo>
                      <a:pt x="658" y="1964"/>
                      <a:pt x="658" y="1964"/>
                      <a:pt x="658" y="1964"/>
                    </a:cubicBezTo>
                    <a:cubicBezTo>
                      <a:pt x="18" y="1965"/>
                      <a:pt x="18" y="1965"/>
                      <a:pt x="18" y="1965"/>
                    </a:cubicBezTo>
                    <a:cubicBezTo>
                      <a:pt x="18" y="1917"/>
                      <a:pt x="18" y="1917"/>
                      <a:pt x="18" y="1917"/>
                    </a:cubicBezTo>
                    <a:cubicBezTo>
                      <a:pt x="141" y="1916"/>
                      <a:pt x="141" y="1916"/>
                      <a:pt x="141" y="1916"/>
                    </a:cubicBezTo>
                    <a:cubicBezTo>
                      <a:pt x="137" y="297"/>
                      <a:pt x="137" y="297"/>
                      <a:pt x="137" y="297"/>
                    </a:cubicBezTo>
                    <a:cubicBezTo>
                      <a:pt x="137" y="297"/>
                      <a:pt x="140" y="248"/>
                      <a:pt x="109"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45">
                <a:extLst>
                  <a:ext uri="{FF2B5EF4-FFF2-40B4-BE49-F238E27FC236}">
                    <a16:creationId xmlns:a16="http://schemas.microsoft.com/office/drawing/2014/main" id="{BAD186A0-81A2-4E8E-968B-02300FA87195}"/>
                  </a:ext>
                </a:extLst>
              </p:cNvPr>
              <p:cNvSpPr>
                <a:spLocks/>
              </p:cNvSpPr>
              <p:nvPr userDrawn="1"/>
            </p:nvSpPr>
            <p:spPr bwMode="auto">
              <a:xfrm>
                <a:off x="11509375" y="6113463"/>
                <a:ext cx="53975" cy="100012"/>
              </a:xfrm>
              <a:custGeom>
                <a:avLst/>
                <a:gdLst>
                  <a:gd name="T0" fmla="*/ 109 w 1056"/>
                  <a:gd name="T1" fmla="*/ 234 h 1965"/>
                  <a:gd name="T2" fmla="*/ 0 w 1056"/>
                  <a:gd name="T3" fmla="*/ 226 h 1965"/>
                  <a:gd name="T4" fmla="*/ 0 w 1056"/>
                  <a:gd name="T5" fmla="*/ 181 h 1965"/>
                  <a:gd name="T6" fmla="*/ 525 w 1056"/>
                  <a:gd name="T7" fmla="*/ 0 h 1965"/>
                  <a:gd name="T8" fmla="*/ 525 w 1056"/>
                  <a:gd name="T9" fmla="*/ 262 h 1965"/>
                  <a:gd name="T10" fmla="*/ 765 w 1056"/>
                  <a:gd name="T11" fmla="*/ 23 h 1965"/>
                  <a:gd name="T12" fmla="*/ 1043 w 1056"/>
                  <a:gd name="T13" fmla="*/ 439 h 1965"/>
                  <a:gd name="T14" fmla="*/ 804 w 1056"/>
                  <a:gd name="T15" fmla="*/ 773 h 1965"/>
                  <a:gd name="T16" fmla="*/ 654 w 1056"/>
                  <a:gd name="T17" fmla="*/ 389 h 1965"/>
                  <a:gd name="T18" fmla="*/ 811 w 1056"/>
                  <a:gd name="T19" fmla="*/ 233 h 1965"/>
                  <a:gd name="T20" fmla="*/ 947 w 1056"/>
                  <a:gd name="T21" fmla="*/ 291 h 1965"/>
                  <a:gd name="T22" fmla="*/ 823 w 1056"/>
                  <a:gd name="T23" fmla="*/ 73 h 1965"/>
                  <a:gd name="T24" fmla="*/ 599 w 1056"/>
                  <a:gd name="T25" fmla="*/ 232 h 1965"/>
                  <a:gd name="T26" fmla="*/ 524 w 1056"/>
                  <a:gd name="T27" fmla="*/ 481 h 1965"/>
                  <a:gd name="T28" fmla="*/ 528 w 1056"/>
                  <a:gd name="T29" fmla="*/ 1915 h 1965"/>
                  <a:gd name="T30" fmla="*/ 657 w 1056"/>
                  <a:gd name="T31" fmla="*/ 1914 h 1965"/>
                  <a:gd name="T32" fmla="*/ 658 w 1056"/>
                  <a:gd name="T33" fmla="*/ 1963 h 1965"/>
                  <a:gd name="T34" fmla="*/ 17 w 1056"/>
                  <a:gd name="T35" fmla="*/ 1965 h 1965"/>
                  <a:gd name="T36" fmla="*/ 17 w 1056"/>
                  <a:gd name="T37" fmla="*/ 1916 h 1965"/>
                  <a:gd name="T38" fmla="*/ 140 w 1056"/>
                  <a:gd name="T39" fmla="*/ 1915 h 1965"/>
                  <a:gd name="T40" fmla="*/ 137 w 1056"/>
                  <a:gd name="T41" fmla="*/ 296 h 1965"/>
                  <a:gd name="T42" fmla="*/ 109 w 1056"/>
                  <a:gd name="T43" fmla="*/ 234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6" h="1965">
                    <a:moveTo>
                      <a:pt x="109" y="234"/>
                    </a:moveTo>
                    <a:cubicBezTo>
                      <a:pt x="78" y="221"/>
                      <a:pt x="0" y="226"/>
                      <a:pt x="0" y="226"/>
                    </a:cubicBezTo>
                    <a:cubicBezTo>
                      <a:pt x="0" y="181"/>
                      <a:pt x="0" y="181"/>
                      <a:pt x="0" y="181"/>
                    </a:cubicBezTo>
                    <a:cubicBezTo>
                      <a:pt x="175" y="181"/>
                      <a:pt x="392" y="118"/>
                      <a:pt x="525" y="0"/>
                    </a:cubicBezTo>
                    <a:cubicBezTo>
                      <a:pt x="525" y="262"/>
                      <a:pt x="525" y="262"/>
                      <a:pt x="525" y="262"/>
                    </a:cubicBezTo>
                    <a:cubicBezTo>
                      <a:pt x="525" y="262"/>
                      <a:pt x="645" y="33"/>
                      <a:pt x="765" y="23"/>
                    </a:cubicBezTo>
                    <a:cubicBezTo>
                      <a:pt x="872" y="14"/>
                      <a:pt x="1056" y="66"/>
                      <a:pt x="1043" y="439"/>
                    </a:cubicBezTo>
                    <a:cubicBezTo>
                      <a:pt x="1033" y="718"/>
                      <a:pt x="928" y="786"/>
                      <a:pt x="804" y="773"/>
                    </a:cubicBezTo>
                    <a:cubicBezTo>
                      <a:pt x="692" y="761"/>
                      <a:pt x="602" y="615"/>
                      <a:pt x="654" y="389"/>
                    </a:cubicBezTo>
                    <a:cubicBezTo>
                      <a:pt x="663" y="348"/>
                      <a:pt x="712" y="236"/>
                      <a:pt x="811" y="233"/>
                    </a:cubicBezTo>
                    <a:cubicBezTo>
                      <a:pt x="866" y="231"/>
                      <a:pt x="947" y="291"/>
                      <a:pt x="947" y="291"/>
                    </a:cubicBezTo>
                    <a:cubicBezTo>
                      <a:pt x="947" y="291"/>
                      <a:pt x="939" y="84"/>
                      <a:pt x="823" y="73"/>
                    </a:cubicBezTo>
                    <a:cubicBezTo>
                      <a:pt x="726" y="64"/>
                      <a:pt x="689" y="98"/>
                      <a:pt x="599" y="232"/>
                    </a:cubicBezTo>
                    <a:cubicBezTo>
                      <a:pt x="526" y="341"/>
                      <a:pt x="524" y="481"/>
                      <a:pt x="524" y="481"/>
                    </a:cubicBezTo>
                    <a:cubicBezTo>
                      <a:pt x="528" y="1915"/>
                      <a:pt x="528" y="1915"/>
                      <a:pt x="528" y="1915"/>
                    </a:cubicBezTo>
                    <a:cubicBezTo>
                      <a:pt x="657" y="1914"/>
                      <a:pt x="657" y="1914"/>
                      <a:pt x="657" y="1914"/>
                    </a:cubicBezTo>
                    <a:cubicBezTo>
                      <a:pt x="658" y="1963"/>
                      <a:pt x="658" y="1963"/>
                      <a:pt x="658" y="1963"/>
                    </a:cubicBezTo>
                    <a:cubicBezTo>
                      <a:pt x="17" y="1965"/>
                      <a:pt x="17" y="1965"/>
                      <a:pt x="17" y="1965"/>
                    </a:cubicBezTo>
                    <a:cubicBezTo>
                      <a:pt x="17" y="1916"/>
                      <a:pt x="17" y="1916"/>
                      <a:pt x="17" y="1916"/>
                    </a:cubicBezTo>
                    <a:cubicBezTo>
                      <a:pt x="140" y="1915"/>
                      <a:pt x="140" y="1915"/>
                      <a:pt x="140" y="1915"/>
                    </a:cubicBezTo>
                    <a:cubicBezTo>
                      <a:pt x="137" y="296"/>
                      <a:pt x="137" y="296"/>
                      <a:pt x="137" y="296"/>
                    </a:cubicBezTo>
                    <a:cubicBezTo>
                      <a:pt x="137" y="296"/>
                      <a:pt x="140" y="248"/>
                      <a:pt x="109" y="2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5" name="Freeform 46">
                <a:extLst>
                  <a:ext uri="{FF2B5EF4-FFF2-40B4-BE49-F238E27FC236}">
                    <a16:creationId xmlns:a16="http://schemas.microsoft.com/office/drawing/2014/main" id="{BFBCA8F5-308E-43CF-B7BC-2DAD7850215C}"/>
                  </a:ext>
                </a:extLst>
              </p:cNvPr>
              <p:cNvSpPr>
                <a:spLocks/>
              </p:cNvSpPr>
              <p:nvPr userDrawn="1"/>
            </p:nvSpPr>
            <p:spPr bwMode="auto">
              <a:xfrm>
                <a:off x="11345863" y="6080125"/>
                <a:ext cx="61913" cy="4762"/>
              </a:xfrm>
              <a:custGeom>
                <a:avLst/>
                <a:gdLst>
                  <a:gd name="T0" fmla="*/ 39 w 39"/>
                  <a:gd name="T1" fmla="*/ 0 h 3"/>
                  <a:gd name="T2" fmla="*/ 0 w 39"/>
                  <a:gd name="T3" fmla="*/ 0 h 3"/>
                  <a:gd name="T4" fmla="*/ 1 w 39"/>
                  <a:gd name="T5" fmla="*/ 3 h 3"/>
                  <a:gd name="T6" fmla="*/ 39 w 39"/>
                  <a:gd name="T7" fmla="*/ 3 h 3"/>
                  <a:gd name="T8" fmla="*/ 39 w 39"/>
                  <a:gd name="T9" fmla="*/ 0 h 3"/>
                </a:gdLst>
                <a:ahLst/>
                <a:cxnLst>
                  <a:cxn ang="0">
                    <a:pos x="T0" y="T1"/>
                  </a:cxn>
                  <a:cxn ang="0">
                    <a:pos x="T2" y="T3"/>
                  </a:cxn>
                  <a:cxn ang="0">
                    <a:pos x="T4" y="T5"/>
                  </a:cxn>
                  <a:cxn ang="0">
                    <a:pos x="T6" y="T7"/>
                  </a:cxn>
                  <a:cxn ang="0">
                    <a:pos x="T8" y="T9"/>
                  </a:cxn>
                </a:cxnLst>
                <a:rect l="0" t="0" r="r" b="b"/>
                <a:pathLst>
                  <a:path w="39" h="3">
                    <a:moveTo>
                      <a:pt x="39" y="0"/>
                    </a:moveTo>
                    <a:lnTo>
                      <a:pt x="0" y="0"/>
                    </a:lnTo>
                    <a:lnTo>
                      <a:pt x="1" y="3"/>
                    </a:lnTo>
                    <a:lnTo>
                      <a:pt x="39" y="3"/>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6" name="Freeform 47">
                <a:extLst>
                  <a:ext uri="{FF2B5EF4-FFF2-40B4-BE49-F238E27FC236}">
                    <a16:creationId xmlns:a16="http://schemas.microsoft.com/office/drawing/2014/main" id="{30B9F446-D878-4394-AD27-F521F156CD47}"/>
                  </a:ext>
                </a:extLst>
              </p:cNvPr>
              <p:cNvSpPr>
                <a:spLocks/>
              </p:cNvSpPr>
              <p:nvPr userDrawn="1"/>
            </p:nvSpPr>
            <p:spPr bwMode="auto">
              <a:xfrm>
                <a:off x="11350625" y="6048375"/>
                <a:ext cx="60325" cy="22225"/>
              </a:xfrm>
              <a:custGeom>
                <a:avLst/>
                <a:gdLst>
                  <a:gd name="T0" fmla="*/ 37 w 38"/>
                  <a:gd name="T1" fmla="*/ 14 h 14"/>
                  <a:gd name="T2" fmla="*/ 38 w 38"/>
                  <a:gd name="T3" fmla="*/ 11 h 14"/>
                  <a:gd name="T4" fmla="*/ 1 w 38"/>
                  <a:gd name="T5" fmla="*/ 0 h 14"/>
                  <a:gd name="T6" fmla="*/ 0 w 38"/>
                  <a:gd name="T7" fmla="*/ 2 h 14"/>
                  <a:gd name="T8" fmla="*/ 37 w 38"/>
                  <a:gd name="T9" fmla="*/ 14 h 14"/>
                </a:gdLst>
                <a:ahLst/>
                <a:cxnLst>
                  <a:cxn ang="0">
                    <a:pos x="T0" y="T1"/>
                  </a:cxn>
                  <a:cxn ang="0">
                    <a:pos x="T2" y="T3"/>
                  </a:cxn>
                  <a:cxn ang="0">
                    <a:pos x="T4" y="T5"/>
                  </a:cxn>
                  <a:cxn ang="0">
                    <a:pos x="T6" y="T7"/>
                  </a:cxn>
                  <a:cxn ang="0">
                    <a:pos x="T8" y="T9"/>
                  </a:cxn>
                </a:cxnLst>
                <a:rect l="0" t="0" r="r" b="b"/>
                <a:pathLst>
                  <a:path w="38" h="14">
                    <a:moveTo>
                      <a:pt x="37" y="14"/>
                    </a:moveTo>
                    <a:lnTo>
                      <a:pt x="38" y="11"/>
                    </a:lnTo>
                    <a:lnTo>
                      <a:pt x="1" y="0"/>
                    </a:lnTo>
                    <a:lnTo>
                      <a:pt x="0" y="2"/>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48">
                <a:extLst>
                  <a:ext uri="{FF2B5EF4-FFF2-40B4-BE49-F238E27FC236}">
                    <a16:creationId xmlns:a16="http://schemas.microsoft.com/office/drawing/2014/main" id="{5744C795-86FF-495B-9EC0-67D938BB0126}"/>
                  </a:ext>
                </a:extLst>
              </p:cNvPr>
              <p:cNvSpPr>
                <a:spLocks/>
              </p:cNvSpPr>
              <p:nvPr userDrawn="1"/>
            </p:nvSpPr>
            <p:spPr bwMode="auto">
              <a:xfrm>
                <a:off x="11364913" y="6018213"/>
                <a:ext cx="52388" cy="39687"/>
              </a:xfrm>
              <a:custGeom>
                <a:avLst/>
                <a:gdLst>
                  <a:gd name="T0" fmla="*/ 32 w 33"/>
                  <a:gd name="T1" fmla="*/ 25 h 25"/>
                  <a:gd name="T2" fmla="*/ 33 w 33"/>
                  <a:gd name="T3" fmla="*/ 23 h 25"/>
                  <a:gd name="T4" fmla="*/ 2 w 33"/>
                  <a:gd name="T5" fmla="*/ 0 h 25"/>
                  <a:gd name="T6" fmla="*/ 0 w 33"/>
                  <a:gd name="T7" fmla="*/ 2 h 25"/>
                  <a:gd name="T8" fmla="*/ 32 w 33"/>
                  <a:gd name="T9" fmla="*/ 25 h 25"/>
                </a:gdLst>
                <a:ahLst/>
                <a:cxnLst>
                  <a:cxn ang="0">
                    <a:pos x="T0" y="T1"/>
                  </a:cxn>
                  <a:cxn ang="0">
                    <a:pos x="T2" y="T3"/>
                  </a:cxn>
                  <a:cxn ang="0">
                    <a:pos x="T4" y="T5"/>
                  </a:cxn>
                  <a:cxn ang="0">
                    <a:pos x="T6" y="T7"/>
                  </a:cxn>
                  <a:cxn ang="0">
                    <a:pos x="T8" y="T9"/>
                  </a:cxn>
                </a:cxnLst>
                <a:rect l="0" t="0" r="r" b="b"/>
                <a:pathLst>
                  <a:path w="33" h="25">
                    <a:moveTo>
                      <a:pt x="32" y="25"/>
                    </a:moveTo>
                    <a:lnTo>
                      <a:pt x="33" y="23"/>
                    </a:lnTo>
                    <a:lnTo>
                      <a:pt x="2" y="0"/>
                    </a:lnTo>
                    <a:lnTo>
                      <a:pt x="0" y="2"/>
                    </a:lnTo>
                    <a:lnTo>
                      <a:pt x="3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49">
                <a:extLst>
                  <a:ext uri="{FF2B5EF4-FFF2-40B4-BE49-F238E27FC236}">
                    <a16:creationId xmlns:a16="http://schemas.microsoft.com/office/drawing/2014/main" id="{2AB4725F-010F-4995-AEDC-68809B2D9ACD}"/>
                  </a:ext>
                </a:extLst>
              </p:cNvPr>
              <p:cNvSpPr>
                <a:spLocks/>
              </p:cNvSpPr>
              <p:nvPr userDrawn="1"/>
            </p:nvSpPr>
            <p:spPr bwMode="auto">
              <a:xfrm>
                <a:off x="11388725" y="5994400"/>
                <a:ext cx="39688" cy="52387"/>
              </a:xfrm>
              <a:custGeom>
                <a:avLst/>
                <a:gdLst>
                  <a:gd name="T0" fmla="*/ 23 w 25"/>
                  <a:gd name="T1" fmla="*/ 33 h 33"/>
                  <a:gd name="T2" fmla="*/ 25 w 25"/>
                  <a:gd name="T3" fmla="*/ 32 h 33"/>
                  <a:gd name="T4" fmla="*/ 2 w 25"/>
                  <a:gd name="T5" fmla="*/ 0 h 33"/>
                  <a:gd name="T6" fmla="*/ 0 w 25"/>
                  <a:gd name="T7" fmla="*/ 2 h 33"/>
                  <a:gd name="T8" fmla="*/ 23 w 25"/>
                  <a:gd name="T9" fmla="*/ 33 h 33"/>
                </a:gdLst>
                <a:ahLst/>
                <a:cxnLst>
                  <a:cxn ang="0">
                    <a:pos x="T0" y="T1"/>
                  </a:cxn>
                  <a:cxn ang="0">
                    <a:pos x="T2" y="T3"/>
                  </a:cxn>
                  <a:cxn ang="0">
                    <a:pos x="T4" y="T5"/>
                  </a:cxn>
                  <a:cxn ang="0">
                    <a:pos x="T6" y="T7"/>
                  </a:cxn>
                  <a:cxn ang="0">
                    <a:pos x="T8" y="T9"/>
                  </a:cxn>
                </a:cxnLst>
                <a:rect l="0" t="0" r="r" b="b"/>
                <a:pathLst>
                  <a:path w="25" h="33">
                    <a:moveTo>
                      <a:pt x="23" y="33"/>
                    </a:moveTo>
                    <a:lnTo>
                      <a:pt x="25" y="32"/>
                    </a:lnTo>
                    <a:lnTo>
                      <a:pt x="2" y="0"/>
                    </a:lnTo>
                    <a:lnTo>
                      <a:pt x="0" y="2"/>
                    </a:lnTo>
                    <a:lnTo>
                      <a:pt x="2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9" name="Freeform 50">
                <a:extLst>
                  <a:ext uri="{FF2B5EF4-FFF2-40B4-BE49-F238E27FC236}">
                    <a16:creationId xmlns:a16="http://schemas.microsoft.com/office/drawing/2014/main" id="{01D6B376-8E64-44D5-83A3-62E7BA4126EC}"/>
                  </a:ext>
                </a:extLst>
              </p:cNvPr>
              <p:cNvSpPr>
                <a:spLocks/>
              </p:cNvSpPr>
              <p:nvPr userDrawn="1"/>
            </p:nvSpPr>
            <p:spPr bwMode="auto">
              <a:xfrm>
                <a:off x="11417300" y="5980113"/>
                <a:ext cx="23813" cy="60325"/>
              </a:xfrm>
              <a:custGeom>
                <a:avLst/>
                <a:gdLst>
                  <a:gd name="T0" fmla="*/ 12 w 15"/>
                  <a:gd name="T1" fmla="*/ 38 h 38"/>
                  <a:gd name="T2" fmla="*/ 15 w 15"/>
                  <a:gd name="T3" fmla="*/ 37 h 38"/>
                  <a:gd name="T4" fmla="*/ 3 w 15"/>
                  <a:gd name="T5" fmla="*/ 0 h 38"/>
                  <a:gd name="T6" fmla="*/ 0 w 15"/>
                  <a:gd name="T7" fmla="*/ 1 h 38"/>
                  <a:gd name="T8" fmla="*/ 12 w 15"/>
                  <a:gd name="T9" fmla="*/ 38 h 38"/>
                </a:gdLst>
                <a:ahLst/>
                <a:cxnLst>
                  <a:cxn ang="0">
                    <a:pos x="T0" y="T1"/>
                  </a:cxn>
                  <a:cxn ang="0">
                    <a:pos x="T2" y="T3"/>
                  </a:cxn>
                  <a:cxn ang="0">
                    <a:pos x="T4" y="T5"/>
                  </a:cxn>
                  <a:cxn ang="0">
                    <a:pos x="T6" y="T7"/>
                  </a:cxn>
                  <a:cxn ang="0">
                    <a:pos x="T8" y="T9"/>
                  </a:cxn>
                </a:cxnLst>
                <a:rect l="0" t="0" r="r" b="b"/>
                <a:pathLst>
                  <a:path w="15" h="38">
                    <a:moveTo>
                      <a:pt x="12" y="38"/>
                    </a:moveTo>
                    <a:lnTo>
                      <a:pt x="15" y="37"/>
                    </a:lnTo>
                    <a:lnTo>
                      <a:pt x="3" y="0"/>
                    </a:lnTo>
                    <a:lnTo>
                      <a:pt x="0" y="1"/>
                    </a:lnTo>
                    <a:lnTo>
                      <a:pt x="1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0" name="Rectangle 51">
                <a:extLst>
                  <a:ext uri="{FF2B5EF4-FFF2-40B4-BE49-F238E27FC236}">
                    <a16:creationId xmlns:a16="http://schemas.microsoft.com/office/drawing/2014/main" id="{CD151F86-47F0-4821-B6D8-5F0306198725}"/>
                  </a:ext>
                </a:extLst>
              </p:cNvPr>
              <p:cNvSpPr>
                <a:spLocks noChangeArrowheads="1"/>
              </p:cNvSpPr>
              <p:nvPr userDrawn="1"/>
            </p:nvSpPr>
            <p:spPr bwMode="auto">
              <a:xfrm>
                <a:off x="11450638" y="5975350"/>
                <a:ext cx="4763" cy="61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1" name="Freeform 52">
                <a:extLst>
                  <a:ext uri="{FF2B5EF4-FFF2-40B4-BE49-F238E27FC236}">
                    <a16:creationId xmlns:a16="http://schemas.microsoft.com/office/drawing/2014/main" id="{E761B89B-90CE-4378-9DB5-5404EAFEF618}"/>
                  </a:ext>
                </a:extLst>
              </p:cNvPr>
              <p:cNvSpPr>
                <a:spLocks/>
              </p:cNvSpPr>
              <p:nvPr userDrawn="1"/>
            </p:nvSpPr>
            <p:spPr bwMode="auto">
              <a:xfrm>
                <a:off x="11464925" y="5980113"/>
                <a:ext cx="23813" cy="60325"/>
              </a:xfrm>
              <a:custGeom>
                <a:avLst/>
                <a:gdLst>
                  <a:gd name="T0" fmla="*/ 0 w 15"/>
                  <a:gd name="T1" fmla="*/ 37 h 38"/>
                  <a:gd name="T2" fmla="*/ 3 w 15"/>
                  <a:gd name="T3" fmla="*/ 38 h 38"/>
                  <a:gd name="T4" fmla="*/ 15 w 15"/>
                  <a:gd name="T5" fmla="*/ 1 h 38"/>
                  <a:gd name="T6" fmla="*/ 12 w 15"/>
                  <a:gd name="T7" fmla="*/ 0 h 38"/>
                  <a:gd name="T8" fmla="*/ 0 w 15"/>
                  <a:gd name="T9" fmla="*/ 37 h 38"/>
                </a:gdLst>
                <a:ahLst/>
                <a:cxnLst>
                  <a:cxn ang="0">
                    <a:pos x="T0" y="T1"/>
                  </a:cxn>
                  <a:cxn ang="0">
                    <a:pos x="T2" y="T3"/>
                  </a:cxn>
                  <a:cxn ang="0">
                    <a:pos x="T4" y="T5"/>
                  </a:cxn>
                  <a:cxn ang="0">
                    <a:pos x="T6" y="T7"/>
                  </a:cxn>
                  <a:cxn ang="0">
                    <a:pos x="T8" y="T9"/>
                  </a:cxn>
                </a:cxnLst>
                <a:rect l="0" t="0" r="r" b="b"/>
                <a:pathLst>
                  <a:path w="15" h="38">
                    <a:moveTo>
                      <a:pt x="0" y="37"/>
                    </a:moveTo>
                    <a:lnTo>
                      <a:pt x="3" y="38"/>
                    </a:lnTo>
                    <a:lnTo>
                      <a:pt x="15" y="1"/>
                    </a:lnTo>
                    <a:lnTo>
                      <a:pt x="12"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2" name="Freeform 53">
                <a:extLst>
                  <a:ext uri="{FF2B5EF4-FFF2-40B4-BE49-F238E27FC236}">
                    <a16:creationId xmlns:a16="http://schemas.microsoft.com/office/drawing/2014/main" id="{90ACFEB9-9531-44F6-B01C-4800C1DEA83B}"/>
                  </a:ext>
                </a:extLst>
              </p:cNvPr>
              <p:cNvSpPr>
                <a:spLocks/>
              </p:cNvSpPr>
              <p:nvPr userDrawn="1"/>
            </p:nvSpPr>
            <p:spPr bwMode="auto">
              <a:xfrm>
                <a:off x="11477625" y="5994400"/>
                <a:ext cx="39688" cy="52387"/>
              </a:xfrm>
              <a:custGeom>
                <a:avLst/>
                <a:gdLst>
                  <a:gd name="T0" fmla="*/ 0 w 25"/>
                  <a:gd name="T1" fmla="*/ 32 h 33"/>
                  <a:gd name="T2" fmla="*/ 3 w 25"/>
                  <a:gd name="T3" fmla="*/ 33 h 33"/>
                  <a:gd name="T4" fmla="*/ 25 w 25"/>
                  <a:gd name="T5" fmla="*/ 2 h 33"/>
                  <a:gd name="T6" fmla="*/ 23 w 25"/>
                  <a:gd name="T7" fmla="*/ 0 h 33"/>
                  <a:gd name="T8" fmla="*/ 0 w 25"/>
                  <a:gd name="T9" fmla="*/ 32 h 33"/>
                </a:gdLst>
                <a:ahLst/>
                <a:cxnLst>
                  <a:cxn ang="0">
                    <a:pos x="T0" y="T1"/>
                  </a:cxn>
                  <a:cxn ang="0">
                    <a:pos x="T2" y="T3"/>
                  </a:cxn>
                  <a:cxn ang="0">
                    <a:pos x="T4" y="T5"/>
                  </a:cxn>
                  <a:cxn ang="0">
                    <a:pos x="T6" y="T7"/>
                  </a:cxn>
                  <a:cxn ang="0">
                    <a:pos x="T8" y="T9"/>
                  </a:cxn>
                </a:cxnLst>
                <a:rect l="0" t="0" r="r" b="b"/>
                <a:pathLst>
                  <a:path w="25" h="33">
                    <a:moveTo>
                      <a:pt x="0" y="32"/>
                    </a:moveTo>
                    <a:lnTo>
                      <a:pt x="3" y="33"/>
                    </a:lnTo>
                    <a:lnTo>
                      <a:pt x="25" y="2"/>
                    </a:lnTo>
                    <a:lnTo>
                      <a:pt x="23"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3" name="Freeform 54">
                <a:extLst>
                  <a:ext uri="{FF2B5EF4-FFF2-40B4-BE49-F238E27FC236}">
                    <a16:creationId xmlns:a16="http://schemas.microsoft.com/office/drawing/2014/main" id="{3686B258-1162-4FC7-B2B6-8B43677D9388}"/>
                  </a:ext>
                </a:extLst>
              </p:cNvPr>
              <p:cNvSpPr>
                <a:spLocks/>
              </p:cNvSpPr>
              <p:nvPr userDrawn="1"/>
            </p:nvSpPr>
            <p:spPr bwMode="auto">
              <a:xfrm>
                <a:off x="11488738" y="6018213"/>
                <a:ext cx="52388" cy="39687"/>
              </a:xfrm>
              <a:custGeom>
                <a:avLst/>
                <a:gdLst>
                  <a:gd name="T0" fmla="*/ 0 w 33"/>
                  <a:gd name="T1" fmla="*/ 23 h 25"/>
                  <a:gd name="T2" fmla="*/ 2 w 33"/>
                  <a:gd name="T3" fmla="*/ 25 h 25"/>
                  <a:gd name="T4" fmla="*/ 33 w 33"/>
                  <a:gd name="T5" fmla="*/ 2 h 25"/>
                  <a:gd name="T6" fmla="*/ 31 w 33"/>
                  <a:gd name="T7" fmla="*/ 0 h 25"/>
                  <a:gd name="T8" fmla="*/ 0 w 33"/>
                  <a:gd name="T9" fmla="*/ 23 h 25"/>
                </a:gdLst>
                <a:ahLst/>
                <a:cxnLst>
                  <a:cxn ang="0">
                    <a:pos x="T0" y="T1"/>
                  </a:cxn>
                  <a:cxn ang="0">
                    <a:pos x="T2" y="T3"/>
                  </a:cxn>
                  <a:cxn ang="0">
                    <a:pos x="T4" y="T5"/>
                  </a:cxn>
                  <a:cxn ang="0">
                    <a:pos x="T6" y="T7"/>
                  </a:cxn>
                  <a:cxn ang="0">
                    <a:pos x="T8" y="T9"/>
                  </a:cxn>
                </a:cxnLst>
                <a:rect l="0" t="0" r="r" b="b"/>
                <a:pathLst>
                  <a:path w="33" h="25">
                    <a:moveTo>
                      <a:pt x="0" y="23"/>
                    </a:moveTo>
                    <a:lnTo>
                      <a:pt x="2" y="25"/>
                    </a:lnTo>
                    <a:lnTo>
                      <a:pt x="33" y="2"/>
                    </a:lnTo>
                    <a:lnTo>
                      <a:pt x="3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4" name="Freeform 55">
                <a:extLst>
                  <a:ext uri="{FF2B5EF4-FFF2-40B4-BE49-F238E27FC236}">
                    <a16:creationId xmlns:a16="http://schemas.microsoft.com/office/drawing/2014/main" id="{D2258721-300D-42AC-BF23-1B923988BB36}"/>
                  </a:ext>
                </a:extLst>
              </p:cNvPr>
              <p:cNvSpPr>
                <a:spLocks/>
              </p:cNvSpPr>
              <p:nvPr userDrawn="1"/>
            </p:nvSpPr>
            <p:spPr bwMode="auto">
              <a:xfrm>
                <a:off x="11495088" y="6046788"/>
                <a:ext cx="60325" cy="23812"/>
              </a:xfrm>
              <a:custGeom>
                <a:avLst/>
                <a:gdLst>
                  <a:gd name="T0" fmla="*/ 0 w 38"/>
                  <a:gd name="T1" fmla="*/ 12 h 15"/>
                  <a:gd name="T2" fmla="*/ 1 w 38"/>
                  <a:gd name="T3" fmla="*/ 15 h 15"/>
                  <a:gd name="T4" fmla="*/ 38 w 38"/>
                  <a:gd name="T5" fmla="*/ 3 h 15"/>
                  <a:gd name="T6" fmla="*/ 37 w 38"/>
                  <a:gd name="T7" fmla="*/ 0 h 15"/>
                  <a:gd name="T8" fmla="*/ 0 w 38"/>
                  <a:gd name="T9" fmla="*/ 12 h 15"/>
                </a:gdLst>
                <a:ahLst/>
                <a:cxnLst>
                  <a:cxn ang="0">
                    <a:pos x="T0" y="T1"/>
                  </a:cxn>
                  <a:cxn ang="0">
                    <a:pos x="T2" y="T3"/>
                  </a:cxn>
                  <a:cxn ang="0">
                    <a:pos x="T4" y="T5"/>
                  </a:cxn>
                  <a:cxn ang="0">
                    <a:pos x="T6" y="T7"/>
                  </a:cxn>
                  <a:cxn ang="0">
                    <a:pos x="T8" y="T9"/>
                  </a:cxn>
                </a:cxnLst>
                <a:rect l="0" t="0" r="r" b="b"/>
                <a:pathLst>
                  <a:path w="38" h="15">
                    <a:moveTo>
                      <a:pt x="0" y="12"/>
                    </a:moveTo>
                    <a:lnTo>
                      <a:pt x="1" y="15"/>
                    </a:lnTo>
                    <a:lnTo>
                      <a:pt x="38" y="3"/>
                    </a:lnTo>
                    <a:lnTo>
                      <a:pt x="37"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5" name="Rectangle 56">
                <a:extLst>
                  <a:ext uri="{FF2B5EF4-FFF2-40B4-BE49-F238E27FC236}">
                    <a16:creationId xmlns:a16="http://schemas.microsoft.com/office/drawing/2014/main" id="{90412D81-5151-490C-96CB-DBA2A5FF4184}"/>
                  </a:ext>
                </a:extLst>
              </p:cNvPr>
              <p:cNvSpPr>
                <a:spLocks noChangeArrowheads="1"/>
              </p:cNvSpPr>
              <p:nvPr userDrawn="1"/>
            </p:nvSpPr>
            <p:spPr bwMode="auto">
              <a:xfrm>
                <a:off x="11498263" y="6080125"/>
                <a:ext cx="61913"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6" name="Freeform 57">
                <a:extLst>
                  <a:ext uri="{FF2B5EF4-FFF2-40B4-BE49-F238E27FC236}">
                    <a16:creationId xmlns:a16="http://schemas.microsoft.com/office/drawing/2014/main" id="{20D89FA5-7745-4D66-B0C2-1AB039A52B96}"/>
                  </a:ext>
                </a:extLst>
              </p:cNvPr>
              <p:cNvSpPr>
                <a:spLocks noEditPoints="1"/>
              </p:cNvSpPr>
              <p:nvPr userDrawn="1"/>
            </p:nvSpPr>
            <p:spPr bwMode="auto">
              <a:xfrm>
                <a:off x="11085513" y="6269038"/>
                <a:ext cx="23813" cy="53975"/>
              </a:xfrm>
              <a:custGeom>
                <a:avLst/>
                <a:gdLst>
                  <a:gd name="T0" fmla="*/ 9 w 15"/>
                  <a:gd name="T1" fmla="*/ 20 h 34"/>
                  <a:gd name="T2" fmla="*/ 8 w 15"/>
                  <a:gd name="T3" fmla="*/ 6 h 34"/>
                  <a:gd name="T4" fmla="*/ 7 w 15"/>
                  <a:gd name="T5" fmla="*/ 6 h 34"/>
                  <a:gd name="T6" fmla="*/ 6 w 15"/>
                  <a:gd name="T7" fmla="*/ 20 h 34"/>
                  <a:gd name="T8" fmla="*/ 9 w 15"/>
                  <a:gd name="T9" fmla="*/ 20 h 34"/>
                  <a:gd name="T10" fmla="*/ 4 w 15"/>
                  <a:gd name="T11" fmla="*/ 0 h 34"/>
                  <a:gd name="T12" fmla="*/ 11 w 15"/>
                  <a:gd name="T13" fmla="*/ 0 h 34"/>
                  <a:gd name="T14" fmla="*/ 15 w 15"/>
                  <a:gd name="T15" fmla="*/ 34 h 34"/>
                  <a:gd name="T16" fmla="*/ 10 w 15"/>
                  <a:gd name="T17" fmla="*/ 34 h 34"/>
                  <a:gd name="T18" fmla="*/ 9 w 15"/>
                  <a:gd name="T19" fmla="*/ 25 h 34"/>
                  <a:gd name="T20" fmla="*/ 6 w 15"/>
                  <a:gd name="T21" fmla="*/ 25 h 34"/>
                  <a:gd name="T22" fmla="*/ 4 w 15"/>
                  <a:gd name="T23" fmla="*/ 34 h 34"/>
                  <a:gd name="T24" fmla="*/ 0 w 15"/>
                  <a:gd name="T25" fmla="*/ 34 h 34"/>
                  <a:gd name="T26" fmla="*/ 4 w 15"/>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4">
                    <a:moveTo>
                      <a:pt x="9" y="20"/>
                    </a:moveTo>
                    <a:lnTo>
                      <a:pt x="8" y="6"/>
                    </a:lnTo>
                    <a:lnTo>
                      <a:pt x="7" y="6"/>
                    </a:lnTo>
                    <a:lnTo>
                      <a:pt x="6" y="20"/>
                    </a:lnTo>
                    <a:lnTo>
                      <a:pt x="9" y="20"/>
                    </a:lnTo>
                    <a:close/>
                    <a:moveTo>
                      <a:pt x="4" y="0"/>
                    </a:moveTo>
                    <a:lnTo>
                      <a:pt x="11" y="0"/>
                    </a:lnTo>
                    <a:lnTo>
                      <a:pt x="15" y="34"/>
                    </a:lnTo>
                    <a:lnTo>
                      <a:pt x="10" y="34"/>
                    </a:lnTo>
                    <a:lnTo>
                      <a:pt x="9" y="25"/>
                    </a:lnTo>
                    <a:lnTo>
                      <a:pt x="6" y="25"/>
                    </a:lnTo>
                    <a:lnTo>
                      <a:pt x="4" y="34"/>
                    </a:lnTo>
                    <a:lnTo>
                      <a:pt x="0" y="3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58">
                <a:extLst>
                  <a:ext uri="{FF2B5EF4-FFF2-40B4-BE49-F238E27FC236}">
                    <a16:creationId xmlns:a16="http://schemas.microsoft.com/office/drawing/2014/main" id="{77C7F1B8-B561-4D48-8433-CEE2BC7CD43A}"/>
                  </a:ext>
                </a:extLst>
              </p:cNvPr>
              <p:cNvSpPr>
                <a:spLocks/>
              </p:cNvSpPr>
              <p:nvPr userDrawn="1"/>
            </p:nvSpPr>
            <p:spPr bwMode="auto">
              <a:xfrm>
                <a:off x="11118850" y="6269038"/>
                <a:ext cx="22225" cy="55562"/>
              </a:xfrm>
              <a:custGeom>
                <a:avLst/>
                <a:gdLst>
                  <a:gd name="T0" fmla="*/ 422 w 424"/>
                  <a:gd name="T1" fmla="*/ 0 h 1105"/>
                  <a:gd name="T2" fmla="*/ 424 w 424"/>
                  <a:gd name="T3" fmla="*/ 922 h 1105"/>
                  <a:gd name="T4" fmla="*/ 213 w 424"/>
                  <a:gd name="T5" fmla="*/ 1105 h 1105"/>
                  <a:gd name="T6" fmla="*/ 2 w 424"/>
                  <a:gd name="T7" fmla="*/ 923 h 1105"/>
                  <a:gd name="T8" fmla="*/ 0 w 424"/>
                  <a:gd name="T9" fmla="*/ 1 h 1105"/>
                  <a:gd name="T10" fmla="*/ 162 w 424"/>
                  <a:gd name="T11" fmla="*/ 0 h 1105"/>
                  <a:gd name="T12" fmla="*/ 164 w 424"/>
                  <a:gd name="T13" fmla="*/ 909 h 1105"/>
                  <a:gd name="T14" fmla="*/ 214 w 424"/>
                  <a:gd name="T15" fmla="*/ 976 h 1105"/>
                  <a:gd name="T16" fmla="*/ 262 w 424"/>
                  <a:gd name="T17" fmla="*/ 909 h 1105"/>
                  <a:gd name="T18" fmla="*/ 261 w 424"/>
                  <a:gd name="T19" fmla="*/ 0 h 1105"/>
                  <a:gd name="T20" fmla="*/ 422 w 424"/>
                  <a:gd name="T2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1105">
                    <a:moveTo>
                      <a:pt x="422" y="0"/>
                    </a:moveTo>
                    <a:cubicBezTo>
                      <a:pt x="424" y="922"/>
                      <a:pt x="424" y="922"/>
                      <a:pt x="424" y="922"/>
                    </a:cubicBezTo>
                    <a:cubicBezTo>
                      <a:pt x="424" y="1064"/>
                      <a:pt x="313" y="1105"/>
                      <a:pt x="213" y="1105"/>
                    </a:cubicBezTo>
                    <a:cubicBezTo>
                      <a:pt x="114" y="1105"/>
                      <a:pt x="3" y="1065"/>
                      <a:pt x="2" y="923"/>
                    </a:cubicBezTo>
                    <a:cubicBezTo>
                      <a:pt x="0" y="1"/>
                      <a:pt x="0" y="1"/>
                      <a:pt x="0" y="1"/>
                    </a:cubicBezTo>
                    <a:cubicBezTo>
                      <a:pt x="162" y="0"/>
                      <a:pt x="162" y="0"/>
                      <a:pt x="162" y="0"/>
                    </a:cubicBezTo>
                    <a:cubicBezTo>
                      <a:pt x="164" y="909"/>
                      <a:pt x="164" y="909"/>
                      <a:pt x="164" y="909"/>
                    </a:cubicBezTo>
                    <a:cubicBezTo>
                      <a:pt x="164" y="964"/>
                      <a:pt x="180" y="976"/>
                      <a:pt x="214" y="976"/>
                    </a:cubicBezTo>
                    <a:cubicBezTo>
                      <a:pt x="246" y="976"/>
                      <a:pt x="263" y="964"/>
                      <a:pt x="262" y="909"/>
                    </a:cubicBezTo>
                    <a:cubicBezTo>
                      <a:pt x="261" y="0"/>
                      <a:pt x="261" y="0"/>
                      <a:pt x="261" y="0"/>
                    </a:cubicBezTo>
                    <a:lnTo>
                      <a:pt x="4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59">
                <a:extLst>
                  <a:ext uri="{FF2B5EF4-FFF2-40B4-BE49-F238E27FC236}">
                    <a16:creationId xmlns:a16="http://schemas.microsoft.com/office/drawing/2014/main" id="{7381CB7C-84F6-4343-BA22-80147CFA52A8}"/>
                  </a:ext>
                </a:extLst>
              </p:cNvPr>
              <p:cNvSpPr>
                <a:spLocks/>
              </p:cNvSpPr>
              <p:nvPr userDrawn="1"/>
            </p:nvSpPr>
            <p:spPr bwMode="auto">
              <a:xfrm>
                <a:off x="11180763" y="6267450"/>
                <a:ext cx="22225" cy="55562"/>
              </a:xfrm>
              <a:custGeom>
                <a:avLst/>
                <a:gdLst>
                  <a:gd name="T0" fmla="*/ 14 w 14"/>
                  <a:gd name="T1" fmla="*/ 0 h 35"/>
                  <a:gd name="T2" fmla="*/ 14 w 14"/>
                  <a:gd name="T3" fmla="*/ 5 h 35"/>
                  <a:gd name="T4" fmla="*/ 10 w 14"/>
                  <a:gd name="T5" fmla="*/ 5 h 35"/>
                  <a:gd name="T6" fmla="*/ 10 w 14"/>
                  <a:gd name="T7" fmla="*/ 35 h 35"/>
                  <a:gd name="T8" fmla="*/ 5 w 14"/>
                  <a:gd name="T9" fmla="*/ 35 h 35"/>
                  <a:gd name="T10" fmla="*/ 5 w 14"/>
                  <a:gd name="T11" fmla="*/ 5 h 35"/>
                  <a:gd name="T12" fmla="*/ 0 w 14"/>
                  <a:gd name="T13" fmla="*/ 5 h 35"/>
                  <a:gd name="T14" fmla="*/ 0 w 14"/>
                  <a:gd name="T15" fmla="*/ 1 h 35"/>
                  <a:gd name="T16" fmla="*/ 14 w 1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5">
                    <a:moveTo>
                      <a:pt x="14" y="0"/>
                    </a:moveTo>
                    <a:lnTo>
                      <a:pt x="14" y="5"/>
                    </a:lnTo>
                    <a:lnTo>
                      <a:pt x="10" y="5"/>
                    </a:lnTo>
                    <a:lnTo>
                      <a:pt x="10" y="35"/>
                    </a:lnTo>
                    <a:lnTo>
                      <a:pt x="5" y="35"/>
                    </a:lnTo>
                    <a:lnTo>
                      <a:pt x="5" y="5"/>
                    </a:lnTo>
                    <a:lnTo>
                      <a:pt x="0" y="5"/>
                    </a:lnTo>
                    <a:lnTo>
                      <a:pt x="0" y="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60">
                <a:extLst>
                  <a:ext uri="{FF2B5EF4-FFF2-40B4-BE49-F238E27FC236}">
                    <a16:creationId xmlns:a16="http://schemas.microsoft.com/office/drawing/2014/main" id="{E5102CB3-5A94-4B2C-A34C-7A79E9617F1F}"/>
                  </a:ext>
                </a:extLst>
              </p:cNvPr>
              <p:cNvSpPr>
                <a:spLocks noEditPoints="1"/>
              </p:cNvSpPr>
              <p:nvPr userDrawn="1"/>
            </p:nvSpPr>
            <p:spPr bwMode="auto">
              <a:xfrm>
                <a:off x="11212513" y="6267450"/>
                <a:ext cx="22225" cy="55562"/>
              </a:xfrm>
              <a:custGeom>
                <a:avLst/>
                <a:gdLst>
                  <a:gd name="T0" fmla="*/ 162 w 443"/>
                  <a:gd name="T1" fmla="*/ 450 h 1085"/>
                  <a:gd name="T2" fmla="*/ 192 w 443"/>
                  <a:gd name="T3" fmla="*/ 450 h 1085"/>
                  <a:gd name="T4" fmla="*/ 261 w 443"/>
                  <a:gd name="T5" fmla="*/ 379 h 1085"/>
                  <a:gd name="T6" fmla="*/ 260 w 443"/>
                  <a:gd name="T7" fmla="*/ 183 h 1085"/>
                  <a:gd name="T8" fmla="*/ 199 w 443"/>
                  <a:gd name="T9" fmla="*/ 130 h 1085"/>
                  <a:gd name="T10" fmla="*/ 161 w 443"/>
                  <a:gd name="T11" fmla="*/ 130 h 1085"/>
                  <a:gd name="T12" fmla="*/ 162 w 443"/>
                  <a:gd name="T13" fmla="*/ 450 h 1085"/>
                  <a:gd name="T14" fmla="*/ 2 w 443"/>
                  <a:gd name="T15" fmla="*/ 1085 h 1085"/>
                  <a:gd name="T16" fmla="*/ 0 w 443"/>
                  <a:gd name="T17" fmla="*/ 1 h 1085"/>
                  <a:gd name="T18" fmla="*/ 213 w 443"/>
                  <a:gd name="T19" fmla="*/ 1 h 1085"/>
                  <a:gd name="T20" fmla="*/ 422 w 443"/>
                  <a:gd name="T21" fmla="*/ 186 h 1085"/>
                  <a:gd name="T22" fmla="*/ 422 w 443"/>
                  <a:gd name="T23" fmla="*/ 340 h 1085"/>
                  <a:gd name="T24" fmla="*/ 262 w 443"/>
                  <a:gd name="T25" fmla="*/ 503 h 1085"/>
                  <a:gd name="T26" fmla="*/ 262 w 443"/>
                  <a:gd name="T27" fmla="*/ 506 h 1085"/>
                  <a:gd name="T28" fmla="*/ 416 w 443"/>
                  <a:gd name="T29" fmla="*/ 638 h 1085"/>
                  <a:gd name="T30" fmla="*/ 443 w 443"/>
                  <a:gd name="T31" fmla="*/ 1084 h 1085"/>
                  <a:gd name="T32" fmla="*/ 282 w 443"/>
                  <a:gd name="T33" fmla="*/ 1084 h 1085"/>
                  <a:gd name="T34" fmla="*/ 261 w 443"/>
                  <a:gd name="T35" fmla="*/ 670 h 1085"/>
                  <a:gd name="T36" fmla="*/ 162 w 443"/>
                  <a:gd name="T37" fmla="*/ 582 h 1085"/>
                  <a:gd name="T38" fmla="*/ 163 w 443"/>
                  <a:gd name="T39" fmla="*/ 1084 h 1085"/>
                  <a:gd name="T40" fmla="*/ 2 w 443"/>
                  <a:gd name="T41" fmla="*/ 1085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 h="1085">
                    <a:moveTo>
                      <a:pt x="162" y="450"/>
                    </a:moveTo>
                    <a:cubicBezTo>
                      <a:pt x="192" y="450"/>
                      <a:pt x="192" y="450"/>
                      <a:pt x="192" y="450"/>
                    </a:cubicBezTo>
                    <a:cubicBezTo>
                      <a:pt x="249" y="450"/>
                      <a:pt x="261" y="419"/>
                      <a:pt x="261" y="379"/>
                    </a:cubicBezTo>
                    <a:cubicBezTo>
                      <a:pt x="260" y="183"/>
                      <a:pt x="260" y="183"/>
                      <a:pt x="260" y="183"/>
                    </a:cubicBezTo>
                    <a:cubicBezTo>
                      <a:pt x="260" y="142"/>
                      <a:pt x="236" y="130"/>
                      <a:pt x="199" y="130"/>
                    </a:cubicBezTo>
                    <a:cubicBezTo>
                      <a:pt x="161" y="130"/>
                      <a:pt x="161" y="130"/>
                      <a:pt x="161" y="130"/>
                    </a:cubicBezTo>
                    <a:lnTo>
                      <a:pt x="162" y="450"/>
                    </a:lnTo>
                    <a:close/>
                    <a:moveTo>
                      <a:pt x="2" y="1085"/>
                    </a:moveTo>
                    <a:cubicBezTo>
                      <a:pt x="0" y="1"/>
                      <a:pt x="0" y="1"/>
                      <a:pt x="0" y="1"/>
                    </a:cubicBezTo>
                    <a:cubicBezTo>
                      <a:pt x="213" y="1"/>
                      <a:pt x="213" y="1"/>
                      <a:pt x="213" y="1"/>
                    </a:cubicBezTo>
                    <a:cubicBezTo>
                      <a:pt x="342" y="0"/>
                      <a:pt x="421" y="46"/>
                      <a:pt x="422" y="186"/>
                    </a:cubicBezTo>
                    <a:cubicBezTo>
                      <a:pt x="422" y="340"/>
                      <a:pt x="422" y="340"/>
                      <a:pt x="422" y="340"/>
                    </a:cubicBezTo>
                    <a:cubicBezTo>
                      <a:pt x="422" y="420"/>
                      <a:pt x="399" y="487"/>
                      <a:pt x="262" y="503"/>
                    </a:cubicBezTo>
                    <a:cubicBezTo>
                      <a:pt x="262" y="506"/>
                      <a:pt x="262" y="506"/>
                      <a:pt x="262" y="506"/>
                    </a:cubicBezTo>
                    <a:cubicBezTo>
                      <a:pt x="334" y="515"/>
                      <a:pt x="410" y="539"/>
                      <a:pt x="416" y="638"/>
                    </a:cubicBezTo>
                    <a:cubicBezTo>
                      <a:pt x="426" y="783"/>
                      <a:pt x="417" y="935"/>
                      <a:pt x="443" y="1084"/>
                    </a:cubicBezTo>
                    <a:cubicBezTo>
                      <a:pt x="282" y="1084"/>
                      <a:pt x="282" y="1084"/>
                      <a:pt x="282" y="1084"/>
                    </a:cubicBezTo>
                    <a:cubicBezTo>
                      <a:pt x="254" y="959"/>
                      <a:pt x="261" y="797"/>
                      <a:pt x="261" y="670"/>
                    </a:cubicBezTo>
                    <a:cubicBezTo>
                      <a:pt x="261" y="605"/>
                      <a:pt x="237" y="579"/>
                      <a:pt x="162" y="582"/>
                    </a:cubicBezTo>
                    <a:cubicBezTo>
                      <a:pt x="163" y="1084"/>
                      <a:pt x="163" y="1084"/>
                      <a:pt x="163" y="1084"/>
                    </a:cubicBezTo>
                    <a:lnTo>
                      <a:pt x="2" y="10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61">
                <a:extLst>
                  <a:ext uri="{FF2B5EF4-FFF2-40B4-BE49-F238E27FC236}">
                    <a16:creationId xmlns:a16="http://schemas.microsoft.com/office/drawing/2014/main" id="{4FD41781-94B6-43FF-941D-6116C95734F8}"/>
                  </a:ext>
                </a:extLst>
              </p:cNvPr>
              <p:cNvSpPr>
                <a:spLocks noEditPoints="1"/>
              </p:cNvSpPr>
              <p:nvPr userDrawn="1"/>
            </p:nvSpPr>
            <p:spPr bwMode="auto">
              <a:xfrm>
                <a:off x="11244263" y="6267450"/>
                <a:ext cx="23813" cy="55562"/>
              </a:xfrm>
              <a:custGeom>
                <a:avLst/>
                <a:gdLst>
                  <a:gd name="T0" fmla="*/ 8 w 15"/>
                  <a:gd name="T1" fmla="*/ 21 h 35"/>
                  <a:gd name="T2" fmla="*/ 7 w 15"/>
                  <a:gd name="T3" fmla="*/ 7 h 35"/>
                  <a:gd name="T4" fmla="*/ 7 w 15"/>
                  <a:gd name="T5" fmla="*/ 7 h 35"/>
                  <a:gd name="T6" fmla="*/ 6 w 15"/>
                  <a:gd name="T7" fmla="*/ 21 h 35"/>
                  <a:gd name="T8" fmla="*/ 8 w 15"/>
                  <a:gd name="T9" fmla="*/ 21 h 35"/>
                  <a:gd name="T10" fmla="*/ 3 w 15"/>
                  <a:gd name="T11" fmla="*/ 0 h 35"/>
                  <a:gd name="T12" fmla="*/ 11 w 15"/>
                  <a:gd name="T13" fmla="*/ 0 h 35"/>
                  <a:gd name="T14" fmla="*/ 15 w 15"/>
                  <a:gd name="T15" fmla="*/ 35 h 35"/>
                  <a:gd name="T16" fmla="*/ 10 w 15"/>
                  <a:gd name="T17" fmla="*/ 35 h 35"/>
                  <a:gd name="T18" fmla="*/ 9 w 15"/>
                  <a:gd name="T19" fmla="*/ 26 h 35"/>
                  <a:gd name="T20" fmla="*/ 5 w 15"/>
                  <a:gd name="T21" fmla="*/ 26 h 35"/>
                  <a:gd name="T22" fmla="*/ 4 w 15"/>
                  <a:gd name="T23" fmla="*/ 35 h 35"/>
                  <a:gd name="T24" fmla="*/ 0 w 15"/>
                  <a:gd name="T25" fmla="*/ 35 h 35"/>
                  <a:gd name="T26" fmla="*/ 3 w 1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5">
                    <a:moveTo>
                      <a:pt x="8" y="21"/>
                    </a:moveTo>
                    <a:lnTo>
                      <a:pt x="7" y="7"/>
                    </a:lnTo>
                    <a:lnTo>
                      <a:pt x="7" y="7"/>
                    </a:lnTo>
                    <a:lnTo>
                      <a:pt x="6" y="21"/>
                    </a:lnTo>
                    <a:lnTo>
                      <a:pt x="8" y="21"/>
                    </a:lnTo>
                    <a:close/>
                    <a:moveTo>
                      <a:pt x="3" y="0"/>
                    </a:moveTo>
                    <a:lnTo>
                      <a:pt x="11" y="0"/>
                    </a:lnTo>
                    <a:lnTo>
                      <a:pt x="15" y="35"/>
                    </a:lnTo>
                    <a:lnTo>
                      <a:pt x="10" y="35"/>
                    </a:lnTo>
                    <a:lnTo>
                      <a:pt x="9" y="26"/>
                    </a:lnTo>
                    <a:lnTo>
                      <a:pt x="5" y="26"/>
                    </a:lnTo>
                    <a:lnTo>
                      <a:pt x="4" y="35"/>
                    </a:lnTo>
                    <a:lnTo>
                      <a:pt x="0" y="35"/>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62">
                <a:extLst>
                  <a:ext uri="{FF2B5EF4-FFF2-40B4-BE49-F238E27FC236}">
                    <a16:creationId xmlns:a16="http://schemas.microsoft.com/office/drawing/2014/main" id="{CA0BD8A9-BFEE-488A-9867-CC1F5C4A129D}"/>
                  </a:ext>
                </a:extLst>
              </p:cNvPr>
              <p:cNvSpPr>
                <a:spLocks/>
              </p:cNvSpPr>
              <p:nvPr userDrawn="1"/>
            </p:nvSpPr>
            <p:spPr bwMode="auto">
              <a:xfrm>
                <a:off x="11277600" y="6267450"/>
                <a:ext cx="19050" cy="55562"/>
              </a:xfrm>
              <a:custGeom>
                <a:avLst/>
                <a:gdLst>
                  <a:gd name="T0" fmla="*/ 0 w 12"/>
                  <a:gd name="T1" fmla="*/ 35 h 35"/>
                  <a:gd name="T2" fmla="*/ 0 w 12"/>
                  <a:gd name="T3" fmla="*/ 0 h 35"/>
                  <a:gd name="T4" fmla="*/ 5 w 12"/>
                  <a:gd name="T5" fmla="*/ 0 h 35"/>
                  <a:gd name="T6" fmla="*/ 5 w 12"/>
                  <a:gd name="T7" fmla="*/ 30 h 35"/>
                  <a:gd name="T8" fmla="*/ 12 w 12"/>
                  <a:gd name="T9" fmla="*/ 30 h 35"/>
                  <a:gd name="T10" fmla="*/ 12 w 12"/>
                  <a:gd name="T11" fmla="*/ 35 h 35"/>
                  <a:gd name="T12" fmla="*/ 0 w 1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0" y="35"/>
                    </a:moveTo>
                    <a:lnTo>
                      <a:pt x="0" y="0"/>
                    </a:lnTo>
                    <a:lnTo>
                      <a:pt x="5" y="0"/>
                    </a:lnTo>
                    <a:lnTo>
                      <a:pt x="5" y="30"/>
                    </a:lnTo>
                    <a:lnTo>
                      <a:pt x="12" y="30"/>
                    </a:lnTo>
                    <a:lnTo>
                      <a:pt x="12" y="35"/>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Rectangle 63">
                <a:extLst>
                  <a:ext uri="{FF2B5EF4-FFF2-40B4-BE49-F238E27FC236}">
                    <a16:creationId xmlns:a16="http://schemas.microsoft.com/office/drawing/2014/main" id="{D8793826-454E-44EF-BB2B-B21936B73F14}"/>
                  </a:ext>
                </a:extLst>
              </p:cNvPr>
              <p:cNvSpPr>
                <a:spLocks noChangeArrowheads="1"/>
              </p:cNvSpPr>
              <p:nvPr userDrawn="1"/>
            </p:nvSpPr>
            <p:spPr bwMode="auto">
              <a:xfrm>
                <a:off x="11304588" y="6267450"/>
                <a:ext cx="7938"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3" name="Freeform 64">
                <a:extLst>
                  <a:ext uri="{FF2B5EF4-FFF2-40B4-BE49-F238E27FC236}">
                    <a16:creationId xmlns:a16="http://schemas.microsoft.com/office/drawing/2014/main" id="{EF3D2757-E6D0-46EA-9D95-D156A1BA6747}"/>
                  </a:ext>
                </a:extLst>
              </p:cNvPr>
              <p:cNvSpPr>
                <a:spLocks noEditPoints="1"/>
              </p:cNvSpPr>
              <p:nvPr userDrawn="1"/>
            </p:nvSpPr>
            <p:spPr bwMode="auto">
              <a:xfrm>
                <a:off x="11322050" y="6267450"/>
                <a:ext cx="25400" cy="55562"/>
              </a:xfrm>
              <a:custGeom>
                <a:avLst/>
                <a:gdLst>
                  <a:gd name="T0" fmla="*/ 9 w 16"/>
                  <a:gd name="T1" fmla="*/ 21 h 35"/>
                  <a:gd name="T2" fmla="*/ 8 w 16"/>
                  <a:gd name="T3" fmla="*/ 7 h 35"/>
                  <a:gd name="T4" fmla="*/ 8 w 16"/>
                  <a:gd name="T5" fmla="*/ 7 h 35"/>
                  <a:gd name="T6" fmla="*/ 6 w 16"/>
                  <a:gd name="T7" fmla="*/ 21 h 35"/>
                  <a:gd name="T8" fmla="*/ 9 w 16"/>
                  <a:gd name="T9" fmla="*/ 21 h 35"/>
                  <a:gd name="T10" fmla="*/ 4 w 16"/>
                  <a:gd name="T11" fmla="*/ 0 h 35"/>
                  <a:gd name="T12" fmla="*/ 12 w 16"/>
                  <a:gd name="T13" fmla="*/ 0 h 35"/>
                  <a:gd name="T14" fmla="*/ 16 w 16"/>
                  <a:gd name="T15" fmla="*/ 35 h 35"/>
                  <a:gd name="T16" fmla="*/ 11 w 16"/>
                  <a:gd name="T17" fmla="*/ 35 h 35"/>
                  <a:gd name="T18" fmla="*/ 10 w 16"/>
                  <a:gd name="T19" fmla="*/ 25 h 35"/>
                  <a:gd name="T20" fmla="*/ 6 w 16"/>
                  <a:gd name="T21" fmla="*/ 25 h 35"/>
                  <a:gd name="T22" fmla="*/ 5 w 16"/>
                  <a:gd name="T23" fmla="*/ 35 h 35"/>
                  <a:gd name="T24" fmla="*/ 0 w 16"/>
                  <a:gd name="T25" fmla="*/ 35 h 35"/>
                  <a:gd name="T26" fmla="*/ 4 w 16"/>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5">
                    <a:moveTo>
                      <a:pt x="9" y="21"/>
                    </a:moveTo>
                    <a:lnTo>
                      <a:pt x="8" y="7"/>
                    </a:lnTo>
                    <a:lnTo>
                      <a:pt x="8" y="7"/>
                    </a:lnTo>
                    <a:lnTo>
                      <a:pt x="6" y="21"/>
                    </a:lnTo>
                    <a:lnTo>
                      <a:pt x="9" y="21"/>
                    </a:lnTo>
                    <a:close/>
                    <a:moveTo>
                      <a:pt x="4" y="0"/>
                    </a:moveTo>
                    <a:lnTo>
                      <a:pt x="12" y="0"/>
                    </a:lnTo>
                    <a:lnTo>
                      <a:pt x="16" y="35"/>
                    </a:lnTo>
                    <a:lnTo>
                      <a:pt x="11" y="35"/>
                    </a:lnTo>
                    <a:lnTo>
                      <a:pt x="10" y="25"/>
                    </a:lnTo>
                    <a:lnTo>
                      <a:pt x="6" y="25"/>
                    </a:lnTo>
                    <a:lnTo>
                      <a:pt x="5" y="35"/>
                    </a:lnTo>
                    <a:lnTo>
                      <a:pt x="0" y="35"/>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4" name="Freeform 65">
                <a:extLst>
                  <a:ext uri="{FF2B5EF4-FFF2-40B4-BE49-F238E27FC236}">
                    <a16:creationId xmlns:a16="http://schemas.microsoft.com/office/drawing/2014/main" id="{E325872E-97BF-4727-ABD0-4F722D8EC56E}"/>
                  </a:ext>
                </a:extLst>
              </p:cNvPr>
              <p:cNvSpPr>
                <a:spLocks/>
              </p:cNvSpPr>
              <p:nvPr userDrawn="1"/>
            </p:nvSpPr>
            <p:spPr bwMode="auto">
              <a:xfrm>
                <a:off x="11150600" y="6267450"/>
                <a:ext cx="22225" cy="57150"/>
              </a:xfrm>
              <a:custGeom>
                <a:avLst/>
                <a:gdLst>
                  <a:gd name="T0" fmla="*/ 162 w 424"/>
                  <a:gd name="T1" fmla="*/ 196 h 1126"/>
                  <a:gd name="T2" fmla="*/ 212 w 424"/>
                  <a:gd name="T3" fmla="*/ 129 h 1126"/>
                  <a:gd name="T4" fmla="*/ 261 w 424"/>
                  <a:gd name="T5" fmla="*/ 196 h 1126"/>
                  <a:gd name="T6" fmla="*/ 261 w 424"/>
                  <a:gd name="T7" fmla="*/ 313 h 1126"/>
                  <a:gd name="T8" fmla="*/ 423 w 424"/>
                  <a:gd name="T9" fmla="*/ 313 h 1126"/>
                  <a:gd name="T10" fmla="*/ 422 w 424"/>
                  <a:gd name="T11" fmla="*/ 182 h 1126"/>
                  <a:gd name="T12" fmla="*/ 210 w 424"/>
                  <a:gd name="T13" fmla="*/ 0 h 1126"/>
                  <a:gd name="T14" fmla="*/ 1 w 424"/>
                  <a:gd name="T15" fmla="*/ 183 h 1126"/>
                  <a:gd name="T16" fmla="*/ 1 w 424"/>
                  <a:gd name="T17" fmla="*/ 338 h 1126"/>
                  <a:gd name="T18" fmla="*/ 262 w 424"/>
                  <a:gd name="T19" fmla="*/ 815 h 1126"/>
                  <a:gd name="T20" fmla="*/ 262 w 424"/>
                  <a:gd name="T21" fmla="*/ 930 h 1126"/>
                  <a:gd name="T22" fmla="*/ 214 w 424"/>
                  <a:gd name="T23" fmla="*/ 997 h 1126"/>
                  <a:gd name="T24" fmla="*/ 163 w 424"/>
                  <a:gd name="T25" fmla="*/ 930 h 1126"/>
                  <a:gd name="T26" fmla="*/ 163 w 424"/>
                  <a:gd name="T27" fmla="*/ 811 h 1126"/>
                  <a:gd name="T28" fmla="*/ 2 w 424"/>
                  <a:gd name="T29" fmla="*/ 811 h 1126"/>
                  <a:gd name="T30" fmla="*/ 2 w 424"/>
                  <a:gd name="T31" fmla="*/ 944 h 1126"/>
                  <a:gd name="T32" fmla="*/ 212 w 424"/>
                  <a:gd name="T33" fmla="*/ 1126 h 1126"/>
                  <a:gd name="T34" fmla="*/ 424 w 424"/>
                  <a:gd name="T35" fmla="*/ 943 h 1126"/>
                  <a:gd name="T36" fmla="*/ 423 w 424"/>
                  <a:gd name="T37" fmla="*/ 751 h 1126"/>
                  <a:gd name="T38" fmla="*/ 162 w 424"/>
                  <a:gd name="T39" fmla="*/ 330 h 1126"/>
                  <a:gd name="T40" fmla="*/ 162 w 424"/>
                  <a:gd name="T41" fmla="*/ 196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4" h="1126">
                    <a:moveTo>
                      <a:pt x="162" y="196"/>
                    </a:moveTo>
                    <a:cubicBezTo>
                      <a:pt x="162" y="142"/>
                      <a:pt x="179" y="129"/>
                      <a:pt x="212" y="129"/>
                    </a:cubicBezTo>
                    <a:cubicBezTo>
                      <a:pt x="244" y="129"/>
                      <a:pt x="261" y="141"/>
                      <a:pt x="261" y="196"/>
                    </a:cubicBezTo>
                    <a:cubicBezTo>
                      <a:pt x="261" y="313"/>
                      <a:pt x="261" y="313"/>
                      <a:pt x="261" y="313"/>
                    </a:cubicBezTo>
                    <a:cubicBezTo>
                      <a:pt x="423" y="313"/>
                      <a:pt x="423" y="313"/>
                      <a:pt x="423" y="313"/>
                    </a:cubicBezTo>
                    <a:cubicBezTo>
                      <a:pt x="422" y="182"/>
                      <a:pt x="422" y="182"/>
                      <a:pt x="422" y="182"/>
                    </a:cubicBezTo>
                    <a:cubicBezTo>
                      <a:pt x="422" y="41"/>
                      <a:pt x="311" y="0"/>
                      <a:pt x="210" y="0"/>
                    </a:cubicBezTo>
                    <a:cubicBezTo>
                      <a:pt x="111" y="0"/>
                      <a:pt x="0" y="41"/>
                      <a:pt x="1" y="183"/>
                    </a:cubicBezTo>
                    <a:cubicBezTo>
                      <a:pt x="1" y="338"/>
                      <a:pt x="1" y="338"/>
                      <a:pt x="1" y="338"/>
                    </a:cubicBezTo>
                    <a:cubicBezTo>
                      <a:pt x="1" y="515"/>
                      <a:pt x="262" y="663"/>
                      <a:pt x="262" y="815"/>
                    </a:cubicBezTo>
                    <a:cubicBezTo>
                      <a:pt x="262" y="930"/>
                      <a:pt x="262" y="930"/>
                      <a:pt x="262" y="930"/>
                    </a:cubicBezTo>
                    <a:cubicBezTo>
                      <a:pt x="262" y="984"/>
                      <a:pt x="246" y="997"/>
                      <a:pt x="214" y="997"/>
                    </a:cubicBezTo>
                    <a:cubicBezTo>
                      <a:pt x="180" y="997"/>
                      <a:pt x="164" y="985"/>
                      <a:pt x="163" y="930"/>
                    </a:cubicBezTo>
                    <a:cubicBezTo>
                      <a:pt x="163" y="811"/>
                      <a:pt x="163" y="811"/>
                      <a:pt x="163" y="811"/>
                    </a:cubicBezTo>
                    <a:cubicBezTo>
                      <a:pt x="2" y="811"/>
                      <a:pt x="2" y="811"/>
                      <a:pt x="2" y="811"/>
                    </a:cubicBezTo>
                    <a:cubicBezTo>
                      <a:pt x="2" y="944"/>
                      <a:pt x="2" y="944"/>
                      <a:pt x="2" y="944"/>
                    </a:cubicBezTo>
                    <a:cubicBezTo>
                      <a:pt x="2" y="1085"/>
                      <a:pt x="114" y="1126"/>
                      <a:pt x="212" y="1126"/>
                    </a:cubicBezTo>
                    <a:cubicBezTo>
                      <a:pt x="313" y="1126"/>
                      <a:pt x="424" y="1084"/>
                      <a:pt x="424" y="943"/>
                    </a:cubicBezTo>
                    <a:cubicBezTo>
                      <a:pt x="423" y="751"/>
                      <a:pt x="423" y="751"/>
                      <a:pt x="423" y="751"/>
                    </a:cubicBezTo>
                    <a:cubicBezTo>
                      <a:pt x="423" y="642"/>
                      <a:pt x="162" y="408"/>
                      <a:pt x="162" y="330"/>
                    </a:cubicBezTo>
                    <a:lnTo>
                      <a:pt x="162"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135" name="Group 134">
            <a:extLst>
              <a:ext uri="{FF2B5EF4-FFF2-40B4-BE49-F238E27FC236}">
                <a16:creationId xmlns:a16="http://schemas.microsoft.com/office/drawing/2014/main" id="{4088713B-50F9-4716-ABFD-FC87494148C4}"/>
              </a:ext>
            </a:extLst>
          </p:cNvPr>
          <p:cNvGrpSpPr/>
          <p:nvPr userDrawn="1"/>
        </p:nvGrpSpPr>
        <p:grpSpPr>
          <a:xfrm>
            <a:off x="8659287" y="6852230"/>
            <a:ext cx="697061" cy="320917"/>
            <a:chOff x="10072688" y="5965824"/>
            <a:chExt cx="741362" cy="341313"/>
          </a:xfrm>
        </p:grpSpPr>
        <p:sp>
          <p:nvSpPr>
            <p:cNvPr id="136" name="Freeform 69">
              <a:extLst>
                <a:ext uri="{FF2B5EF4-FFF2-40B4-BE49-F238E27FC236}">
                  <a16:creationId xmlns:a16="http://schemas.microsoft.com/office/drawing/2014/main" id="{8FBDD45C-38AB-4DD9-9927-A1CC4DC39102}"/>
                </a:ext>
              </a:extLst>
            </p:cNvPr>
            <p:cNvSpPr>
              <a:spLocks/>
            </p:cNvSpPr>
            <p:nvPr userDrawn="1"/>
          </p:nvSpPr>
          <p:spPr bwMode="auto">
            <a:xfrm>
              <a:off x="10429875" y="6157912"/>
              <a:ext cx="66675" cy="66675"/>
            </a:xfrm>
            <a:custGeom>
              <a:avLst/>
              <a:gdLst>
                <a:gd name="T0" fmla="*/ 33 w 42"/>
                <a:gd name="T1" fmla="*/ 21 h 42"/>
                <a:gd name="T2" fmla="*/ 32 w 42"/>
                <a:gd name="T3" fmla="*/ 20 h 42"/>
                <a:gd name="T4" fmla="*/ 33 w 42"/>
                <a:gd name="T5" fmla="*/ 20 h 42"/>
                <a:gd name="T6" fmla="*/ 39 w 42"/>
                <a:gd name="T7" fmla="*/ 10 h 42"/>
                <a:gd name="T8" fmla="*/ 28 w 42"/>
                <a:gd name="T9" fmla="*/ 12 h 42"/>
                <a:gd name="T10" fmla="*/ 27 w 42"/>
                <a:gd name="T11" fmla="*/ 13 h 42"/>
                <a:gd name="T12" fmla="*/ 27 w 42"/>
                <a:gd name="T13" fmla="*/ 12 h 42"/>
                <a:gd name="T14" fmla="*/ 23 w 42"/>
                <a:gd name="T15" fmla="*/ 0 h 42"/>
                <a:gd name="T16" fmla="*/ 18 w 42"/>
                <a:gd name="T17" fmla="*/ 11 h 42"/>
                <a:gd name="T18" fmla="*/ 18 w 42"/>
                <a:gd name="T19" fmla="*/ 12 h 42"/>
                <a:gd name="T20" fmla="*/ 17 w 42"/>
                <a:gd name="T21" fmla="*/ 11 h 42"/>
                <a:gd name="T22" fmla="*/ 6 w 42"/>
                <a:gd name="T23" fmla="*/ 7 h 42"/>
                <a:gd name="T24" fmla="*/ 11 w 42"/>
                <a:gd name="T25" fmla="*/ 18 h 42"/>
                <a:gd name="T26" fmla="*/ 11 w 42"/>
                <a:gd name="T27" fmla="*/ 19 h 42"/>
                <a:gd name="T28" fmla="*/ 11 w 42"/>
                <a:gd name="T29" fmla="*/ 19 h 42"/>
                <a:gd name="T30" fmla="*/ 0 w 42"/>
                <a:gd name="T31" fmla="*/ 25 h 42"/>
                <a:gd name="T32" fmla="*/ 12 w 42"/>
                <a:gd name="T33" fmla="*/ 28 h 42"/>
                <a:gd name="T34" fmla="*/ 13 w 42"/>
                <a:gd name="T35" fmla="*/ 28 h 42"/>
                <a:gd name="T36" fmla="*/ 12 w 42"/>
                <a:gd name="T37" fmla="*/ 29 h 42"/>
                <a:gd name="T38" fmla="*/ 11 w 42"/>
                <a:gd name="T39" fmla="*/ 36 h 42"/>
                <a:gd name="T40" fmla="*/ 11 w 42"/>
                <a:gd name="T41" fmla="*/ 41 h 42"/>
                <a:gd name="T42" fmla="*/ 21 w 42"/>
                <a:gd name="T43" fmla="*/ 33 h 42"/>
                <a:gd name="T44" fmla="*/ 29 w 42"/>
                <a:gd name="T45" fmla="*/ 42 h 42"/>
                <a:gd name="T46" fmla="*/ 29 w 42"/>
                <a:gd name="T47" fmla="*/ 36 h 42"/>
                <a:gd name="T48" fmla="*/ 29 w 42"/>
                <a:gd name="T49" fmla="*/ 30 h 42"/>
                <a:gd name="T50" fmla="*/ 29 w 42"/>
                <a:gd name="T51" fmla="*/ 29 h 42"/>
                <a:gd name="T52" fmla="*/ 30 w 42"/>
                <a:gd name="T53" fmla="*/ 29 h 42"/>
                <a:gd name="T54" fmla="*/ 42 w 42"/>
                <a:gd name="T55" fmla="*/ 28 h 42"/>
                <a:gd name="T56" fmla="*/ 33 w 42"/>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21"/>
                  </a:moveTo>
                  <a:lnTo>
                    <a:pt x="32" y="20"/>
                  </a:lnTo>
                  <a:lnTo>
                    <a:pt x="33" y="20"/>
                  </a:lnTo>
                  <a:lnTo>
                    <a:pt x="39" y="10"/>
                  </a:lnTo>
                  <a:lnTo>
                    <a:pt x="28" y="12"/>
                  </a:lnTo>
                  <a:lnTo>
                    <a:pt x="27" y="13"/>
                  </a:lnTo>
                  <a:lnTo>
                    <a:pt x="27" y="12"/>
                  </a:lnTo>
                  <a:lnTo>
                    <a:pt x="23" y="0"/>
                  </a:lnTo>
                  <a:lnTo>
                    <a:pt x="18" y="11"/>
                  </a:lnTo>
                  <a:lnTo>
                    <a:pt x="18" y="12"/>
                  </a:lnTo>
                  <a:lnTo>
                    <a:pt x="17" y="11"/>
                  </a:lnTo>
                  <a:lnTo>
                    <a:pt x="6" y="7"/>
                  </a:lnTo>
                  <a:lnTo>
                    <a:pt x="11" y="18"/>
                  </a:lnTo>
                  <a:lnTo>
                    <a:pt x="11" y="19"/>
                  </a:lnTo>
                  <a:lnTo>
                    <a:pt x="11" y="19"/>
                  </a:lnTo>
                  <a:lnTo>
                    <a:pt x="0" y="25"/>
                  </a:lnTo>
                  <a:lnTo>
                    <a:pt x="12" y="28"/>
                  </a:lnTo>
                  <a:lnTo>
                    <a:pt x="13" y="28"/>
                  </a:lnTo>
                  <a:lnTo>
                    <a:pt x="12" y="29"/>
                  </a:lnTo>
                  <a:lnTo>
                    <a:pt x="11" y="36"/>
                  </a:lnTo>
                  <a:lnTo>
                    <a:pt x="11" y="41"/>
                  </a:lnTo>
                  <a:lnTo>
                    <a:pt x="21" y="33"/>
                  </a:lnTo>
                  <a:lnTo>
                    <a:pt x="29" y="42"/>
                  </a:lnTo>
                  <a:lnTo>
                    <a:pt x="29" y="36"/>
                  </a:lnTo>
                  <a:lnTo>
                    <a:pt x="29" y="30"/>
                  </a:lnTo>
                  <a:lnTo>
                    <a:pt x="29" y="29"/>
                  </a:lnTo>
                  <a:lnTo>
                    <a:pt x="30" y="29"/>
                  </a:lnTo>
                  <a:lnTo>
                    <a:pt x="42" y="28"/>
                  </a:lnTo>
                  <a:lnTo>
                    <a:pt x="33" y="21"/>
                  </a:lnTo>
                  <a:close/>
                </a:path>
              </a:pathLst>
            </a:custGeom>
            <a:solidFill>
              <a:srgbClr val="C91E57"/>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137" name="Group 136">
              <a:extLst>
                <a:ext uri="{FF2B5EF4-FFF2-40B4-BE49-F238E27FC236}">
                  <a16:creationId xmlns:a16="http://schemas.microsoft.com/office/drawing/2014/main" id="{09061A45-B5F3-4C48-9CAE-27B0D4692EBF}"/>
                </a:ext>
              </a:extLst>
            </p:cNvPr>
            <p:cNvGrpSpPr/>
            <p:nvPr userDrawn="1"/>
          </p:nvGrpSpPr>
          <p:grpSpPr>
            <a:xfrm>
              <a:off x="10072688" y="5965824"/>
              <a:ext cx="741362" cy="341313"/>
              <a:chOff x="10072688" y="5965824"/>
              <a:chExt cx="741362" cy="341313"/>
            </a:xfrm>
            <a:solidFill>
              <a:srgbClr val="253D8C"/>
            </a:solidFill>
          </p:grpSpPr>
          <p:sp>
            <p:nvSpPr>
              <p:cNvPr id="138" name="Freeform 70">
                <a:extLst>
                  <a:ext uri="{FF2B5EF4-FFF2-40B4-BE49-F238E27FC236}">
                    <a16:creationId xmlns:a16="http://schemas.microsoft.com/office/drawing/2014/main" id="{865CA927-5F0B-4625-BCAF-AE60FA08C75E}"/>
                  </a:ext>
                </a:extLst>
              </p:cNvPr>
              <p:cNvSpPr>
                <a:spLocks/>
              </p:cNvSpPr>
              <p:nvPr userDrawn="1"/>
            </p:nvSpPr>
            <p:spPr bwMode="auto">
              <a:xfrm>
                <a:off x="10461625" y="6213474"/>
                <a:ext cx="1587" cy="0"/>
              </a:xfrm>
              <a:custGeom>
                <a:avLst/>
                <a:gdLst>
                  <a:gd name="T0" fmla="*/ 0 w 59"/>
                  <a:gd name="T1" fmla="*/ 0 h 2"/>
                  <a:gd name="T2" fmla="*/ 7 w 59"/>
                  <a:gd name="T3" fmla="*/ 0 h 2"/>
                  <a:gd name="T4" fmla="*/ 59 w 59"/>
                  <a:gd name="T5" fmla="*/ 2 h 2"/>
                </a:gdLst>
                <a:ahLst/>
                <a:cxnLst>
                  <a:cxn ang="0">
                    <a:pos x="T0" y="T1"/>
                  </a:cxn>
                  <a:cxn ang="0">
                    <a:pos x="T2" y="T3"/>
                  </a:cxn>
                  <a:cxn ang="0">
                    <a:pos x="T4" y="T5"/>
                  </a:cxn>
                </a:cxnLst>
                <a:rect l="0" t="0" r="r" b="b"/>
                <a:pathLst>
                  <a:path w="59" h="2">
                    <a:moveTo>
                      <a:pt x="0" y="0"/>
                    </a:moveTo>
                    <a:cubicBezTo>
                      <a:pt x="2" y="0"/>
                      <a:pt x="4" y="0"/>
                      <a:pt x="7" y="0"/>
                    </a:cubicBezTo>
                    <a:cubicBezTo>
                      <a:pt x="25" y="0"/>
                      <a:pt x="42" y="1"/>
                      <a:pt x="59"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9" name="Freeform 71">
                <a:extLst>
                  <a:ext uri="{FF2B5EF4-FFF2-40B4-BE49-F238E27FC236}">
                    <a16:creationId xmlns:a16="http://schemas.microsoft.com/office/drawing/2014/main" id="{F5F6D372-CBCF-48D6-9219-779E402288D7}"/>
                  </a:ext>
                </a:extLst>
              </p:cNvPr>
              <p:cNvSpPr>
                <a:spLocks noEditPoints="1"/>
              </p:cNvSpPr>
              <p:nvPr userDrawn="1"/>
            </p:nvSpPr>
            <p:spPr bwMode="auto">
              <a:xfrm>
                <a:off x="10412413" y="6213474"/>
                <a:ext cx="96837" cy="93663"/>
              </a:xfrm>
              <a:custGeom>
                <a:avLst/>
                <a:gdLst>
                  <a:gd name="T0" fmla="*/ 2473 w 3674"/>
                  <a:gd name="T1" fmla="*/ 2595 h 3458"/>
                  <a:gd name="T2" fmla="*/ 1917 w 3674"/>
                  <a:gd name="T3" fmla="*/ 3032 h 3458"/>
                  <a:gd name="T4" fmla="*/ 1260 w 3674"/>
                  <a:gd name="T5" fmla="*/ 2471 h 3458"/>
                  <a:gd name="T6" fmla="*/ 1103 w 3674"/>
                  <a:gd name="T7" fmla="*/ 1536 h 3458"/>
                  <a:gd name="T8" fmla="*/ 1217 w 3674"/>
                  <a:gd name="T9" fmla="*/ 853 h 3458"/>
                  <a:gd name="T10" fmla="*/ 1757 w 3674"/>
                  <a:gd name="T11" fmla="*/ 427 h 3458"/>
                  <a:gd name="T12" fmla="*/ 2429 w 3674"/>
                  <a:gd name="T13" fmla="*/ 996 h 3458"/>
                  <a:gd name="T14" fmla="*/ 2571 w 3674"/>
                  <a:gd name="T15" fmla="*/ 1933 h 3458"/>
                  <a:gd name="T16" fmla="*/ 2473 w 3674"/>
                  <a:gd name="T17" fmla="*/ 2595 h 3458"/>
                  <a:gd name="T18" fmla="*/ 2473 w 3674"/>
                  <a:gd name="T19" fmla="*/ 2595 h 3458"/>
                  <a:gd name="T20" fmla="*/ 3144 w 3674"/>
                  <a:gd name="T21" fmla="*/ 429 h 3458"/>
                  <a:gd name="T22" fmla="*/ 2508 w 3674"/>
                  <a:gd name="T23" fmla="*/ 89 h 3458"/>
                  <a:gd name="T24" fmla="*/ 2503 w 3674"/>
                  <a:gd name="T25" fmla="*/ 526 h 3458"/>
                  <a:gd name="T26" fmla="*/ 2502 w 3674"/>
                  <a:gd name="T27" fmla="*/ 655 h 3458"/>
                  <a:gd name="T28" fmla="*/ 2415 w 3674"/>
                  <a:gd name="T29" fmla="*/ 560 h 3458"/>
                  <a:gd name="T30" fmla="*/ 1903 w 3674"/>
                  <a:gd name="T31" fmla="*/ 3 h 3458"/>
                  <a:gd name="T32" fmla="*/ 1851 w 3674"/>
                  <a:gd name="T33" fmla="*/ 0 h 3458"/>
                  <a:gd name="T34" fmla="*/ 1844 w 3674"/>
                  <a:gd name="T35" fmla="*/ 1 h 3458"/>
                  <a:gd name="T36" fmla="*/ 1252 w 3674"/>
                  <a:gd name="T37" fmla="*/ 464 h 3458"/>
                  <a:gd name="T38" fmla="*/ 1151 w 3674"/>
                  <a:gd name="T39" fmla="*/ 544 h 3458"/>
                  <a:gd name="T40" fmla="*/ 1171 w 3674"/>
                  <a:gd name="T41" fmla="*/ 417 h 3458"/>
                  <a:gd name="T42" fmla="*/ 1222 w 3674"/>
                  <a:gd name="T43" fmla="*/ 90 h 3458"/>
                  <a:gd name="T44" fmla="*/ 1 w 3674"/>
                  <a:gd name="T45" fmla="*/ 1723 h 3458"/>
                  <a:gd name="T46" fmla="*/ 529 w 3674"/>
                  <a:gd name="T47" fmla="*/ 3019 h 3458"/>
                  <a:gd name="T48" fmla="*/ 1858 w 3674"/>
                  <a:gd name="T49" fmla="*/ 3457 h 3458"/>
                  <a:gd name="T50" fmla="*/ 3180 w 3674"/>
                  <a:gd name="T51" fmla="*/ 2989 h 3458"/>
                  <a:gd name="T52" fmla="*/ 3673 w 3674"/>
                  <a:gd name="T53" fmla="*/ 1751 h 3458"/>
                  <a:gd name="T54" fmla="*/ 3146 w 3674"/>
                  <a:gd name="T55" fmla="*/ 431 h 3458"/>
                  <a:gd name="T56" fmla="*/ 3145 w 3674"/>
                  <a:gd name="T57" fmla="*/ 430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74" h="3458">
                    <a:moveTo>
                      <a:pt x="2473" y="2595"/>
                    </a:moveTo>
                    <a:cubicBezTo>
                      <a:pt x="2383" y="2835"/>
                      <a:pt x="2188" y="3031"/>
                      <a:pt x="1917" y="3032"/>
                    </a:cubicBezTo>
                    <a:cubicBezTo>
                      <a:pt x="1597" y="3032"/>
                      <a:pt x="1371" y="2747"/>
                      <a:pt x="1260" y="2471"/>
                    </a:cubicBezTo>
                    <a:cubicBezTo>
                      <a:pt x="1144" y="2186"/>
                      <a:pt x="1103" y="1846"/>
                      <a:pt x="1103" y="1536"/>
                    </a:cubicBezTo>
                    <a:cubicBezTo>
                      <a:pt x="1103" y="1315"/>
                      <a:pt x="1127" y="1059"/>
                      <a:pt x="1217" y="853"/>
                    </a:cubicBezTo>
                    <a:cubicBezTo>
                      <a:pt x="1317" y="633"/>
                      <a:pt x="1496" y="428"/>
                      <a:pt x="1757" y="427"/>
                    </a:cubicBezTo>
                    <a:cubicBezTo>
                      <a:pt x="2082" y="426"/>
                      <a:pt x="2319" y="721"/>
                      <a:pt x="2429" y="996"/>
                    </a:cubicBezTo>
                    <a:cubicBezTo>
                      <a:pt x="2541" y="1287"/>
                      <a:pt x="2570" y="1623"/>
                      <a:pt x="2571" y="1933"/>
                    </a:cubicBezTo>
                    <a:cubicBezTo>
                      <a:pt x="2572" y="2148"/>
                      <a:pt x="2553" y="2394"/>
                      <a:pt x="2473" y="2595"/>
                    </a:cubicBezTo>
                    <a:cubicBezTo>
                      <a:pt x="2479" y="2579"/>
                      <a:pt x="2479" y="2579"/>
                      <a:pt x="2473" y="2595"/>
                    </a:cubicBezTo>
                    <a:moveTo>
                      <a:pt x="3144" y="429"/>
                    </a:moveTo>
                    <a:cubicBezTo>
                      <a:pt x="2966" y="264"/>
                      <a:pt x="2743" y="156"/>
                      <a:pt x="2508" y="89"/>
                    </a:cubicBezTo>
                    <a:cubicBezTo>
                      <a:pt x="2503" y="526"/>
                      <a:pt x="2503" y="526"/>
                      <a:pt x="2503" y="526"/>
                    </a:cubicBezTo>
                    <a:cubicBezTo>
                      <a:pt x="2502" y="655"/>
                      <a:pt x="2502" y="655"/>
                      <a:pt x="2502" y="655"/>
                    </a:cubicBezTo>
                    <a:cubicBezTo>
                      <a:pt x="2415" y="560"/>
                      <a:pt x="2415" y="560"/>
                      <a:pt x="2415" y="560"/>
                    </a:cubicBezTo>
                    <a:cubicBezTo>
                      <a:pt x="1903" y="3"/>
                      <a:pt x="1903" y="3"/>
                      <a:pt x="1903" y="3"/>
                    </a:cubicBezTo>
                    <a:cubicBezTo>
                      <a:pt x="1886" y="2"/>
                      <a:pt x="1868" y="0"/>
                      <a:pt x="1851" y="0"/>
                    </a:cubicBezTo>
                    <a:cubicBezTo>
                      <a:pt x="1849" y="0"/>
                      <a:pt x="1847" y="1"/>
                      <a:pt x="1844" y="1"/>
                    </a:cubicBezTo>
                    <a:cubicBezTo>
                      <a:pt x="1252" y="464"/>
                      <a:pt x="1252" y="464"/>
                      <a:pt x="1252" y="464"/>
                    </a:cubicBezTo>
                    <a:cubicBezTo>
                      <a:pt x="1151" y="544"/>
                      <a:pt x="1151" y="544"/>
                      <a:pt x="1151" y="544"/>
                    </a:cubicBezTo>
                    <a:cubicBezTo>
                      <a:pt x="1171" y="417"/>
                      <a:pt x="1171" y="417"/>
                      <a:pt x="1171" y="417"/>
                    </a:cubicBezTo>
                    <a:cubicBezTo>
                      <a:pt x="1222" y="90"/>
                      <a:pt x="1222" y="90"/>
                      <a:pt x="1222" y="90"/>
                    </a:cubicBezTo>
                    <a:cubicBezTo>
                      <a:pt x="503" y="301"/>
                      <a:pt x="0" y="877"/>
                      <a:pt x="1" y="1723"/>
                    </a:cubicBezTo>
                    <a:cubicBezTo>
                      <a:pt x="2" y="2204"/>
                      <a:pt x="168" y="2689"/>
                      <a:pt x="529" y="3019"/>
                    </a:cubicBezTo>
                    <a:cubicBezTo>
                      <a:pt x="876" y="3334"/>
                      <a:pt x="1397" y="3458"/>
                      <a:pt x="1858" y="3457"/>
                    </a:cubicBezTo>
                    <a:cubicBezTo>
                      <a:pt x="2314" y="3457"/>
                      <a:pt x="2840" y="3305"/>
                      <a:pt x="3180" y="2989"/>
                    </a:cubicBezTo>
                    <a:cubicBezTo>
                      <a:pt x="3515" y="2678"/>
                      <a:pt x="3674" y="2201"/>
                      <a:pt x="3673" y="1751"/>
                    </a:cubicBezTo>
                    <a:cubicBezTo>
                      <a:pt x="3672" y="1266"/>
                      <a:pt x="3512" y="766"/>
                      <a:pt x="3146" y="431"/>
                    </a:cubicBezTo>
                    <a:cubicBezTo>
                      <a:pt x="3145" y="430"/>
                      <a:pt x="3145" y="430"/>
                      <a:pt x="3145"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0" name="Freeform 72">
                <a:extLst>
                  <a:ext uri="{FF2B5EF4-FFF2-40B4-BE49-F238E27FC236}">
                    <a16:creationId xmlns:a16="http://schemas.microsoft.com/office/drawing/2014/main" id="{35188B9D-24BC-46F5-A527-A152F03EE595}"/>
                  </a:ext>
                </a:extLst>
              </p:cNvPr>
              <p:cNvSpPr>
                <a:spLocks/>
              </p:cNvSpPr>
              <p:nvPr userDrawn="1"/>
            </p:nvSpPr>
            <p:spPr bwMode="auto">
              <a:xfrm>
                <a:off x="10199688" y="6003924"/>
                <a:ext cx="239712" cy="211138"/>
              </a:xfrm>
              <a:custGeom>
                <a:avLst/>
                <a:gdLst>
                  <a:gd name="T0" fmla="*/ 8167 w 9044"/>
                  <a:gd name="T1" fmla="*/ 4874 h 7906"/>
                  <a:gd name="T2" fmla="*/ 9044 w 9044"/>
                  <a:gd name="T3" fmla="*/ 0 h 7906"/>
                  <a:gd name="T4" fmla="*/ 8167 w 9044"/>
                  <a:gd name="T5" fmla="*/ 4874 h 7906"/>
                </a:gdLst>
                <a:ahLst/>
                <a:cxnLst>
                  <a:cxn ang="0">
                    <a:pos x="T0" y="T1"/>
                  </a:cxn>
                  <a:cxn ang="0">
                    <a:pos x="T2" y="T3"/>
                  </a:cxn>
                  <a:cxn ang="0">
                    <a:pos x="T4" y="T5"/>
                  </a:cxn>
                </a:cxnLst>
                <a:rect l="0" t="0" r="r" b="b"/>
                <a:pathLst>
                  <a:path w="9044" h="7906">
                    <a:moveTo>
                      <a:pt x="8167" y="4874"/>
                    </a:moveTo>
                    <a:cubicBezTo>
                      <a:pt x="3978" y="7906"/>
                      <a:pt x="0" y="5631"/>
                      <a:pt x="9044" y="0"/>
                    </a:cubicBezTo>
                    <a:cubicBezTo>
                      <a:pt x="2818" y="5081"/>
                      <a:pt x="4958" y="5863"/>
                      <a:pt x="8167" y="48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1" name="Freeform 73">
                <a:extLst>
                  <a:ext uri="{FF2B5EF4-FFF2-40B4-BE49-F238E27FC236}">
                    <a16:creationId xmlns:a16="http://schemas.microsoft.com/office/drawing/2014/main" id="{AE03F4D9-A909-4E94-85F8-C7828322D3F5}"/>
                  </a:ext>
                </a:extLst>
              </p:cNvPr>
              <p:cNvSpPr>
                <a:spLocks/>
              </p:cNvSpPr>
              <p:nvPr userDrawn="1"/>
            </p:nvSpPr>
            <p:spPr bwMode="auto">
              <a:xfrm>
                <a:off x="10409238" y="5965824"/>
                <a:ext cx="239712" cy="211138"/>
              </a:xfrm>
              <a:custGeom>
                <a:avLst/>
                <a:gdLst>
                  <a:gd name="T0" fmla="*/ 878 w 9044"/>
                  <a:gd name="T1" fmla="*/ 3032 h 7905"/>
                  <a:gd name="T2" fmla="*/ 0 w 9044"/>
                  <a:gd name="T3" fmla="*/ 7905 h 7905"/>
                  <a:gd name="T4" fmla="*/ 878 w 9044"/>
                  <a:gd name="T5" fmla="*/ 3032 h 7905"/>
                </a:gdLst>
                <a:ahLst/>
                <a:cxnLst>
                  <a:cxn ang="0">
                    <a:pos x="T0" y="T1"/>
                  </a:cxn>
                  <a:cxn ang="0">
                    <a:pos x="T2" y="T3"/>
                  </a:cxn>
                  <a:cxn ang="0">
                    <a:pos x="T4" y="T5"/>
                  </a:cxn>
                </a:cxnLst>
                <a:rect l="0" t="0" r="r" b="b"/>
                <a:pathLst>
                  <a:path w="9044" h="7905">
                    <a:moveTo>
                      <a:pt x="878" y="3032"/>
                    </a:moveTo>
                    <a:cubicBezTo>
                      <a:pt x="5067" y="0"/>
                      <a:pt x="9044" y="2276"/>
                      <a:pt x="0" y="7905"/>
                    </a:cubicBezTo>
                    <a:cubicBezTo>
                      <a:pt x="6227" y="2825"/>
                      <a:pt x="4087" y="2044"/>
                      <a:pt x="878" y="30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2" name="Freeform 74">
                <a:extLst>
                  <a:ext uri="{FF2B5EF4-FFF2-40B4-BE49-F238E27FC236}">
                    <a16:creationId xmlns:a16="http://schemas.microsoft.com/office/drawing/2014/main" id="{69F7C8E3-7720-45D5-91F3-EE19709022F4}"/>
                  </a:ext>
                </a:extLst>
              </p:cNvPr>
              <p:cNvSpPr>
                <a:spLocks/>
              </p:cNvSpPr>
              <p:nvPr userDrawn="1"/>
            </p:nvSpPr>
            <p:spPr bwMode="auto">
              <a:xfrm>
                <a:off x="10072688" y="6194424"/>
                <a:ext cx="106362" cy="112713"/>
              </a:xfrm>
              <a:custGeom>
                <a:avLst/>
                <a:gdLst>
                  <a:gd name="T0" fmla="*/ 3525 w 3994"/>
                  <a:gd name="T1" fmla="*/ 4224 h 4246"/>
                  <a:gd name="T2" fmla="*/ 3323 w 3994"/>
                  <a:gd name="T3" fmla="*/ 4205 h 4246"/>
                  <a:gd name="T4" fmla="*/ 2583 w 3994"/>
                  <a:gd name="T5" fmla="*/ 4244 h 4246"/>
                  <a:gd name="T6" fmla="*/ 794 w 3994"/>
                  <a:gd name="T7" fmla="*/ 3697 h 4246"/>
                  <a:gd name="T8" fmla="*/ 1 w 3994"/>
                  <a:gd name="T9" fmla="*/ 1954 h 4246"/>
                  <a:gd name="T10" fmla="*/ 604 w 3994"/>
                  <a:gd name="T11" fmla="*/ 532 h 4246"/>
                  <a:gd name="T12" fmla="*/ 2127 w 3994"/>
                  <a:gd name="T13" fmla="*/ 57 h 4246"/>
                  <a:gd name="T14" fmla="*/ 2617 w 3994"/>
                  <a:gd name="T15" fmla="*/ 87 h 4246"/>
                  <a:gd name="T16" fmla="*/ 2997 w 3994"/>
                  <a:gd name="T17" fmla="*/ 124 h 4246"/>
                  <a:gd name="T18" fmla="*/ 3235 w 3994"/>
                  <a:gd name="T19" fmla="*/ 0 h 4246"/>
                  <a:gd name="T20" fmla="*/ 3519 w 3994"/>
                  <a:gd name="T21" fmla="*/ 1157 h 4246"/>
                  <a:gd name="T22" fmla="*/ 3470 w 3994"/>
                  <a:gd name="T23" fmla="*/ 1176 h 4246"/>
                  <a:gd name="T24" fmla="*/ 2128 w 3994"/>
                  <a:gd name="T25" fmla="*/ 376 h 4246"/>
                  <a:gd name="T26" fmla="*/ 1125 w 3994"/>
                  <a:gd name="T27" fmla="*/ 788 h 4246"/>
                  <a:gd name="T28" fmla="*/ 735 w 3994"/>
                  <a:gd name="T29" fmla="*/ 1909 h 4246"/>
                  <a:gd name="T30" fmla="*/ 2582 w 3994"/>
                  <a:gd name="T31" fmla="*/ 3926 h 4246"/>
                  <a:gd name="T32" fmla="*/ 3933 w 3994"/>
                  <a:gd name="T33" fmla="*/ 2968 h 4246"/>
                  <a:gd name="T34" fmla="*/ 3994 w 3994"/>
                  <a:gd name="T35" fmla="*/ 2992 h 4246"/>
                  <a:gd name="T36" fmla="*/ 3525 w 3994"/>
                  <a:gd name="T37" fmla="*/ 4224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94" h="4246">
                    <a:moveTo>
                      <a:pt x="3525" y="4224"/>
                    </a:moveTo>
                    <a:cubicBezTo>
                      <a:pt x="3464" y="4193"/>
                      <a:pt x="3390" y="4199"/>
                      <a:pt x="3323" y="4205"/>
                    </a:cubicBezTo>
                    <a:cubicBezTo>
                      <a:pt x="2583" y="4244"/>
                      <a:pt x="2583" y="4244"/>
                      <a:pt x="2583" y="4244"/>
                    </a:cubicBezTo>
                    <a:cubicBezTo>
                      <a:pt x="1940" y="4246"/>
                      <a:pt x="1297" y="4112"/>
                      <a:pt x="794" y="3697"/>
                    </a:cubicBezTo>
                    <a:cubicBezTo>
                      <a:pt x="267" y="3263"/>
                      <a:pt x="3" y="2627"/>
                      <a:pt x="1" y="1954"/>
                    </a:cubicBezTo>
                    <a:cubicBezTo>
                      <a:pt x="0" y="1421"/>
                      <a:pt x="189" y="882"/>
                      <a:pt x="604" y="532"/>
                    </a:cubicBezTo>
                    <a:cubicBezTo>
                      <a:pt x="1045" y="170"/>
                      <a:pt x="1576" y="59"/>
                      <a:pt x="2127" y="57"/>
                    </a:cubicBezTo>
                    <a:cubicBezTo>
                      <a:pt x="2305" y="57"/>
                      <a:pt x="2471" y="76"/>
                      <a:pt x="2617" y="87"/>
                    </a:cubicBezTo>
                    <a:cubicBezTo>
                      <a:pt x="2764" y="106"/>
                      <a:pt x="2893" y="124"/>
                      <a:pt x="2997" y="124"/>
                    </a:cubicBezTo>
                    <a:cubicBezTo>
                      <a:pt x="3095" y="124"/>
                      <a:pt x="3193" y="92"/>
                      <a:pt x="3235" y="0"/>
                    </a:cubicBezTo>
                    <a:cubicBezTo>
                      <a:pt x="3519" y="1157"/>
                      <a:pt x="3519" y="1157"/>
                      <a:pt x="3519" y="1157"/>
                    </a:cubicBezTo>
                    <a:cubicBezTo>
                      <a:pt x="3470" y="1176"/>
                      <a:pt x="3470" y="1176"/>
                      <a:pt x="3470" y="1176"/>
                    </a:cubicBezTo>
                    <a:cubicBezTo>
                      <a:pt x="3242" y="643"/>
                      <a:pt x="2685" y="375"/>
                      <a:pt x="2128" y="376"/>
                    </a:cubicBezTo>
                    <a:cubicBezTo>
                      <a:pt x="1724" y="377"/>
                      <a:pt x="1400" y="470"/>
                      <a:pt x="1125" y="788"/>
                    </a:cubicBezTo>
                    <a:cubicBezTo>
                      <a:pt x="863" y="1095"/>
                      <a:pt x="735" y="1506"/>
                      <a:pt x="735" y="1909"/>
                    </a:cubicBezTo>
                    <a:cubicBezTo>
                      <a:pt x="738" y="2974"/>
                      <a:pt x="1462" y="3928"/>
                      <a:pt x="2582" y="3926"/>
                    </a:cubicBezTo>
                    <a:cubicBezTo>
                      <a:pt x="3231" y="3924"/>
                      <a:pt x="3671" y="3538"/>
                      <a:pt x="3933" y="2968"/>
                    </a:cubicBezTo>
                    <a:cubicBezTo>
                      <a:pt x="3994" y="2992"/>
                      <a:pt x="3994" y="2992"/>
                      <a:pt x="3994" y="2992"/>
                    </a:cubicBezTo>
                    <a:lnTo>
                      <a:pt x="3525" y="4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3" name="Freeform 75">
                <a:extLst>
                  <a:ext uri="{FF2B5EF4-FFF2-40B4-BE49-F238E27FC236}">
                    <a16:creationId xmlns:a16="http://schemas.microsoft.com/office/drawing/2014/main" id="{08A869CE-171D-45C3-9F36-AC332B590345}"/>
                  </a:ext>
                </a:extLst>
              </p:cNvPr>
              <p:cNvSpPr>
                <a:spLocks/>
              </p:cNvSpPr>
              <p:nvPr userDrawn="1"/>
            </p:nvSpPr>
            <p:spPr bwMode="auto">
              <a:xfrm>
                <a:off x="10177463" y="6216649"/>
                <a:ext cx="31750" cy="88900"/>
              </a:xfrm>
              <a:custGeom>
                <a:avLst/>
                <a:gdLst>
                  <a:gd name="T0" fmla="*/ 881 w 1208"/>
                  <a:gd name="T1" fmla="*/ 2641 h 3299"/>
                  <a:gd name="T2" fmla="*/ 1208 w 1208"/>
                  <a:gd name="T3" fmla="*/ 3251 h 3299"/>
                  <a:gd name="T4" fmla="*/ 1208 w 1208"/>
                  <a:gd name="T5" fmla="*/ 3296 h 3299"/>
                  <a:gd name="T6" fmla="*/ 6 w 1208"/>
                  <a:gd name="T7" fmla="*/ 3299 h 3299"/>
                  <a:gd name="T8" fmla="*/ 6 w 1208"/>
                  <a:gd name="T9" fmla="*/ 3253 h 3299"/>
                  <a:gd name="T10" fmla="*/ 330 w 1208"/>
                  <a:gd name="T11" fmla="*/ 2677 h 3299"/>
                  <a:gd name="T12" fmla="*/ 326 w 1208"/>
                  <a:gd name="T13" fmla="*/ 658 h 3299"/>
                  <a:gd name="T14" fmla="*/ 0 w 1208"/>
                  <a:gd name="T15" fmla="*/ 48 h 3299"/>
                  <a:gd name="T16" fmla="*/ 0 w 1208"/>
                  <a:gd name="T17" fmla="*/ 3 h 3299"/>
                  <a:gd name="T18" fmla="*/ 1202 w 1208"/>
                  <a:gd name="T19" fmla="*/ 0 h 3299"/>
                  <a:gd name="T20" fmla="*/ 1202 w 1208"/>
                  <a:gd name="T21" fmla="*/ 45 h 3299"/>
                  <a:gd name="T22" fmla="*/ 877 w 1208"/>
                  <a:gd name="T23" fmla="*/ 627 h 3299"/>
                  <a:gd name="T24" fmla="*/ 881 w 1208"/>
                  <a:gd name="T25" fmla="*/ 2641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8" h="3299">
                    <a:moveTo>
                      <a:pt x="881" y="2641"/>
                    </a:moveTo>
                    <a:cubicBezTo>
                      <a:pt x="882" y="2916"/>
                      <a:pt x="888" y="3207"/>
                      <a:pt x="1208" y="3251"/>
                    </a:cubicBezTo>
                    <a:cubicBezTo>
                      <a:pt x="1208" y="3296"/>
                      <a:pt x="1208" y="3296"/>
                      <a:pt x="1208" y="3296"/>
                    </a:cubicBezTo>
                    <a:cubicBezTo>
                      <a:pt x="6" y="3299"/>
                      <a:pt x="6" y="3299"/>
                      <a:pt x="6" y="3299"/>
                    </a:cubicBezTo>
                    <a:cubicBezTo>
                      <a:pt x="6" y="3253"/>
                      <a:pt x="6" y="3253"/>
                      <a:pt x="6" y="3253"/>
                    </a:cubicBezTo>
                    <a:cubicBezTo>
                      <a:pt x="326" y="3213"/>
                      <a:pt x="331" y="2952"/>
                      <a:pt x="330" y="2677"/>
                    </a:cubicBezTo>
                    <a:cubicBezTo>
                      <a:pt x="326" y="658"/>
                      <a:pt x="326" y="658"/>
                      <a:pt x="326" y="658"/>
                    </a:cubicBezTo>
                    <a:cubicBezTo>
                      <a:pt x="326" y="383"/>
                      <a:pt x="320" y="92"/>
                      <a:pt x="0" y="48"/>
                    </a:cubicBezTo>
                    <a:cubicBezTo>
                      <a:pt x="0" y="3"/>
                      <a:pt x="0" y="3"/>
                      <a:pt x="0" y="3"/>
                    </a:cubicBezTo>
                    <a:cubicBezTo>
                      <a:pt x="1202" y="0"/>
                      <a:pt x="1202" y="0"/>
                      <a:pt x="1202" y="0"/>
                    </a:cubicBezTo>
                    <a:cubicBezTo>
                      <a:pt x="1202" y="45"/>
                      <a:pt x="1202" y="45"/>
                      <a:pt x="1202" y="45"/>
                    </a:cubicBezTo>
                    <a:cubicBezTo>
                      <a:pt x="881" y="95"/>
                      <a:pt x="877" y="351"/>
                      <a:pt x="877" y="627"/>
                    </a:cubicBezTo>
                    <a:lnTo>
                      <a:pt x="881" y="26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4" name="Freeform 76">
                <a:extLst>
                  <a:ext uri="{FF2B5EF4-FFF2-40B4-BE49-F238E27FC236}">
                    <a16:creationId xmlns:a16="http://schemas.microsoft.com/office/drawing/2014/main" id="{AEFDBF5B-C2EF-4229-AA38-49F434A624C2}"/>
                  </a:ext>
                </a:extLst>
              </p:cNvPr>
              <p:cNvSpPr>
                <a:spLocks/>
              </p:cNvSpPr>
              <p:nvPr userDrawn="1"/>
            </p:nvSpPr>
            <p:spPr bwMode="auto">
              <a:xfrm>
                <a:off x="10210800" y="6215062"/>
                <a:ext cx="79375" cy="90488"/>
              </a:xfrm>
              <a:custGeom>
                <a:avLst/>
                <a:gdLst>
                  <a:gd name="T0" fmla="*/ 1782 w 3006"/>
                  <a:gd name="T1" fmla="*/ 2712 h 3365"/>
                  <a:gd name="T2" fmla="*/ 2109 w 3006"/>
                  <a:gd name="T3" fmla="*/ 3318 h 3365"/>
                  <a:gd name="T4" fmla="*/ 2109 w 3006"/>
                  <a:gd name="T5" fmla="*/ 3363 h 3365"/>
                  <a:gd name="T6" fmla="*/ 906 w 3006"/>
                  <a:gd name="T7" fmla="*/ 3365 h 3365"/>
                  <a:gd name="T8" fmla="*/ 906 w 3006"/>
                  <a:gd name="T9" fmla="*/ 3320 h 3365"/>
                  <a:gd name="T10" fmla="*/ 1231 w 3006"/>
                  <a:gd name="T11" fmla="*/ 2744 h 3365"/>
                  <a:gd name="T12" fmla="*/ 1226 w 3006"/>
                  <a:gd name="T13" fmla="*/ 329 h 3365"/>
                  <a:gd name="T14" fmla="*/ 45 w 3006"/>
                  <a:gd name="T15" fmla="*/ 1012 h 3365"/>
                  <a:gd name="T16" fmla="*/ 0 w 3006"/>
                  <a:gd name="T17" fmla="*/ 998 h 3365"/>
                  <a:gd name="T18" fmla="*/ 243 w 3006"/>
                  <a:gd name="T19" fmla="*/ 5 h 3365"/>
                  <a:gd name="T20" fmla="*/ 539 w 3006"/>
                  <a:gd name="T21" fmla="*/ 70 h 3365"/>
                  <a:gd name="T22" fmla="*/ 2463 w 3006"/>
                  <a:gd name="T23" fmla="*/ 66 h 3365"/>
                  <a:gd name="T24" fmla="*/ 2758 w 3006"/>
                  <a:gd name="T25" fmla="*/ 0 h 3365"/>
                  <a:gd name="T26" fmla="*/ 3006 w 3006"/>
                  <a:gd name="T27" fmla="*/ 992 h 3365"/>
                  <a:gd name="T28" fmla="*/ 2961 w 3006"/>
                  <a:gd name="T29" fmla="*/ 1007 h 3365"/>
                  <a:gd name="T30" fmla="*/ 1777 w 3006"/>
                  <a:gd name="T31" fmla="*/ 328 h 3365"/>
                  <a:gd name="T32" fmla="*/ 1782 w 3006"/>
                  <a:gd name="T33" fmla="*/ 2712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6" h="3365">
                    <a:moveTo>
                      <a:pt x="1782" y="2712"/>
                    </a:moveTo>
                    <a:cubicBezTo>
                      <a:pt x="1782" y="3018"/>
                      <a:pt x="1788" y="3308"/>
                      <a:pt x="2109" y="3318"/>
                    </a:cubicBezTo>
                    <a:cubicBezTo>
                      <a:pt x="2109" y="3363"/>
                      <a:pt x="2109" y="3363"/>
                      <a:pt x="2109" y="3363"/>
                    </a:cubicBezTo>
                    <a:cubicBezTo>
                      <a:pt x="906" y="3365"/>
                      <a:pt x="906" y="3365"/>
                      <a:pt x="906" y="3365"/>
                    </a:cubicBezTo>
                    <a:cubicBezTo>
                      <a:pt x="906" y="3320"/>
                      <a:pt x="906" y="3320"/>
                      <a:pt x="906" y="3320"/>
                    </a:cubicBezTo>
                    <a:cubicBezTo>
                      <a:pt x="1226" y="3310"/>
                      <a:pt x="1231" y="3044"/>
                      <a:pt x="1231" y="2744"/>
                    </a:cubicBezTo>
                    <a:cubicBezTo>
                      <a:pt x="1226" y="329"/>
                      <a:pt x="1226" y="329"/>
                      <a:pt x="1226" y="329"/>
                    </a:cubicBezTo>
                    <a:cubicBezTo>
                      <a:pt x="615" y="330"/>
                      <a:pt x="235" y="526"/>
                      <a:pt x="45" y="1012"/>
                    </a:cubicBezTo>
                    <a:cubicBezTo>
                      <a:pt x="0" y="998"/>
                      <a:pt x="0" y="998"/>
                      <a:pt x="0" y="998"/>
                    </a:cubicBezTo>
                    <a:cubicBezTo>
                      <a:pt x="243" y="5"/>
                      <a:pt x="243" y="5"/>
                      <a:pt x="243" y="5"/>
                    </a:cubicBezTo>
                    <a:cubicBezTo>
                      <a:pt x="309" y="90"/>
                      <a:pt x="444" y="70"/>
                      <a:pt x="539" y="70"/>
                    </a:cubicBezTo>
                    <a:cubicBezTo>
                      <a:pt x="2463" y="66"/>
                      <a:pt x="2463" y="66"/>
                      <a:pt x="2463" y="66"/>
                    </a:cubicBezTo>
                    <a:cubicBezTo>
                      <a:pt x="2558" y="66"/>
                      <a:pt x="2693" y="86"/>
                      <a:pt x="2758" y="0"/>
                    </a:cubicBezTo>
                    <a:cubicBezTo>
                      <a:pt x="3006" y="992"/>
                      <a:pt x="3006" y="992"/>
                      <a:pt x="3006" y="992"/>
                    </a:cubicBezTo>
                    <a:cubicBezTo>
                      <a:pt x="2961" y="1007"/>
                      <a:pt x="2961" y="1007"/>
                      <a:pt x="2961" y="1007"/>
                    </a:cubicBezTo>
                    <a:cubicBezTo>
                      <a:pt x="2769" y="521"/>
                      <a:pt x="2388" y="327"/>
                      <a:pt x="1777" y="328"/>
                    </a:cubicBezTo>
                    <a:lnTo>
                      <a:pt x="1782" y="2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5" name="Freeform 77">
                <a:extLst>
                  <a:ext uri="{FF2B5EF4-FFF2-40B4-BE49-F238E27FC236}">
                    <a16:creationId xmlns:a16="http://schemas.microsoft.com/office/drawing/2014/main" id="{2992BCEF-DAF1-4B01-9988-87821DCAE25E}"/>
                  </a:ext>
                </a:extLst>
              </p:cNvPr>
              <p:cNvSpPr>
                <a:spLocks/>
              </p:cNvSpPr>
              <p:nvPr userDrawn="1"/>
            </p:nvSpPr>
            <p:spPr bwMode="auto">
              <a:xfrm>
                <a:off x="10291763" y="6216649"/>
                <a:ext cx="31750" cy="87313"/>
              </a:xfrm>
              <a:custGeom>
                <a:avLst/>
                <a:gdLst>
                  <a:gd name="T0" fmla="*/ 882 w 1209"/>
                  <a:gd name="T1" fmla="*/ 2640 h 3298"/>
                  <a:gd name="T2" fmla="*/ 1209 w 1209"/>
                  <a:gd name="T3" fmla="*/ 3251 h 3298"/>
                  <a:gd name="T4" fmla="*/ 1209 w 1209"/>
                  <a:gd name="T5" fmla="*/ 3296 h 3298"/>
                  <a:gd name="T6" fmla="*/ 7 w 1209"/>
                  <a:gd name="T7" fmla="*/ 3298 h 3298"/>
                  <a:gd name="T8" fmla="*/ 7 w 1209"/>
                  <a:gd name="T9" fmla="*/ 3253 h 3298"/>
                  <a:gd name="T10" fmla="*/ 331 w 1209"/>
                  <a:gd name="T11" fmla="*/ 2676 h 3298"/>
                  <a:gd name="T12" fmla="*/ 327 w 1209"/>
                  <a:gd name="T13" fmla="*/ 658 h 3298"/>
                  <a:gd name="T14" fmla="*/ 0 w 1209"/>
                  <a:gd name="T15" fmla="*/ 47 h 3298"/>
                  <a:gd name="T16" fmla="*/ 0 w 1209"/>
                  <a:gd name="T17" fmla="*/ 2 h 3298"/>
                  <a:gd name="T18" fmla="*/ 1202 w 1209"/>
                  <a:gd name="T19" fmla="*/ 0 h 3298"/>
                  <a:gd name="T20" fmla="*/ 1202 w 1209"/>
                  <a:gd name="T21" fmla="*/ 44 h 3298"/>
                  <a:gd name="T22" fmla="*/ 878 w 1209"/>
                  <a:gd name="T23" fmla="*/ 626 h 3298"/>
                  <a:gd name="T24" fmla="*/ 882 w 1209"/>
                  <a:gd name="T25" fmla="*/ 2640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3298">
                    <a:moveTo>
                      <a:pt x="882" y="2640"/>
                    </a:moveTo>
                    <a:cubicBezTo>
                      <a:pt x="883" y="2915"/>
                      <a:pt x="888" y="3206"/>
                      <a:pt x="1209" y="3251"/>
                    </a:cubicBezTo>
                    <a:cubicBezTo>
                      <a:pt x="1209" y="3296"/>
                      <a:pt x="1209" y="3296"/>
                      <a:pt x="1209" y="3296"/>
                    </a:cubicBezTo>
                    <a:cubicBezTo>
                      <a:pt x="7" y="3298"/>
                      <a:pt x="7" y="3298"/>
                      <a:pt x="7" y="3298"/>
                    </a:cubicBezTo>
                    <a:cubicBezTo>
                      <a:pt x="7" y="3253"/>
                      <a:pt x="7" y="3253"/>
                      <a:pt x="7" y="3253"/>
                    </a:cubicBezTo>
                    <a:cubicBezTo>
                      <a:pt x="327" y="3213"/>
                      <a:pt x="332" y="2951"/>
                      <a:pt x="331" y="2676"/>
                    </a:cubicBezTo>
                    <a:cubicBezTo>
                      <a:pt x="327" y="658"/>
                      <a:pt x="327" y="658"/>
                      <a:pt x="327" y="658"/>
                    </a:cubicBezTo>
                    <a:cubicBezTo>
                      <a:pt x="326" y="382"/>
                      <a:pt x="321" y="91"/>
                      <a:pt x="0" y="47"/>
                    </a:cubicBezTo>
                    <a:cubicBezTo>
                      <a:pt x="0" y="2"/>
                      <a:pt x="0" y="2"/>
                      <a:pt x="0" y="2"/>
                    </a:cubicBezTo>
                    <a:cubicBezTo>
                      <a:pt x="1202" y="0"/>
                      <a:pt x="1202" y="0"/>
                      <a:pt x="1202" y="0"/>
                    </a:cubicBezTo>
                    <a:cubicBezTo>
                      <a:pt x="1202" y="44"/>
                      <a:pt x="1202" y="44"/>
                      <a:pt x="1202" y="44"/>
                    </a:cubicBezTo>
                    <a:cubicBezTo>
                      <a:pt x="882" y="95"/>
                      <a:pt x="878" y="350"/>
                      <a:pt x="878" y="626"/>
                    </a:cubicBezTo>
                    <a:lnTo>
                      <a:pt x="882" y="2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6" name="Freeform 78">
                <a:extLst>
                  <a:ext uri="{FF2B5EF4-FFF2-40B4-BE49-F238E27FC236}">
                    <a16:creationId xmlns:a16="http://schemas.microsoft.com/office/drawing/2014/main" id="{5F82C297-9903-4428-92CB-8F8F2C845F93}"/>
                  </a:ext>
                </a:extLst>
              </p:cNvPr>
              <p:cNvSpPr>
                <a:spLocks noEditPoints="1"/>
              </p:cNvSpPr>
              <p:nvPr userDrawn="1"/>
            </p:nvSpPr>
            <p:spPr bwMode="auto">
              <a:xfrm>
                <a:off x="10328275" y="6216649"/>
                <a:ext cx="85725" cy="87313"/>
              </a:xfrm>
              <a:custGeom>
                <a:avLst/>
                <a:gdLst>
                  <a:gd name="T0" fmla="*/ 1295 w 3219"/>
                  <a:gd name="T1" fmla="*/ 1420 h 3302"/>
                  <a:gd name="T2" fmla="*/ 2156 w 3219"/>
                  <a:gd name="T3" fmla="*/ 728 h 3302"/>
                  <a:gd name="T4" fmla="*/ 1649 w 3219"/>
                  <a:gd name="T5" fmla="*/ 332 h 3302"/>
                  <a:gd name="T6" fmla="*/ 1294 w 3219"/>
                  <a:gd name="T7" fmla="*/ 754 h 3302"/>
                  <a:gd name="T8" fmla="*/ 1295 w 3219"/>
                  <a:gd name="T9" fmla="*/ 1420 h 3302"/>
                  <a:gd name="T10" fmla="*/ 267 w 3219"/>
                  <a:gd name="T11" fmla="*/ 630 h 3302"/>
                  <a:gd name="T12" fmla="*/ 1 w 3219"/>
                  <a:gd name="T13" fmla="*/ 130 h 3302"/>
                  <a:gd name="T14" fmla="*/ 0 w 3219"/>
                  <a:gd name="T15" fmla="*/ 5 h 3302"/>
                  <a:gd name="T16" fmla="*/ 2100 w 3219"/>
                  <a:gd name="T17" fmla="*/ 1 h 3302"/>
                  <a:gd name="T18" fmla="*/ 2826 w 3219"/>
                  <a:gd name="T19" fmla="*/ 60 h 3302"/>
                  <a:gd name="T20" fmla="*/ 3217 w 3219"/>
                  <a:gd name="T21" fmla="*/ 559 h 3302"/>
                  <a:gd name="T22" fmla="*/ 1296 w 3219"/>
                  <a:gd name="T23" fmla="*/ 1786 h 3302"/>
                  <a:gd name="T24" fmla="*/ 1298 w 3219"/>
                  <a:gd name="T25" fmla="*/ 2673 h 3302"/>
                  <a:gd name="T26" fmla="*/ 1605 w 3219"/>
                  <a:gd name="T27" fmla="*/ 3173 h 3302"/>
                  <a:gd name="T28" fmla="*/ 1605 w 3219"/>
                  <a:gd name="T29" fmla="*/ 3298 h 3302"/>
                  <a:gd name="T30" fmla="*/ 7 w 3219"/>
                  <a:gd name="T31" fmla="*/ 3302 h 3302"/>
                  <a:gd name="T32" fmla="*/ 6 w 3219"/>
                  <a:gd name="T33" fmla="*/ 3176 h 3302"/>
                  <a:gd name="T34" fmla="*/ 271 w 3219"/>
                  <a:gd name="T35" fmla="*/ 2675 h 3302"/>
                  <a:gd name="T36" fmla="*/ 267 w 3219"/>
                  <a:gd name="T37" fmla="*/ 630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9" h="3302">
                    <a:moveTo>
                      <a:pt x="1295" y="1420"/>
                    </a:moveTo>
                    <a:cubicBezTo>
                      <a:pt x="1636" y="1344"/>
                      <a:pt x="2157" y="1138"/>
                      <a:pt x="2156" y="728"/>
                    </a:cubicBezTo>
                    <a:cubicBezTo>
                      <a:pt x="2155" y="436"/>
                      <a:pt x="1904" y="332"/>
                      <a:pt x="1649" y="332"/>
                    </a:cubicBezTo>
                    <a:cubicBezTo>
                      <a:pt x="1308" y="333"/>
                      <a:pt x="1294" y="464"/>
                      <a:pt x="1294" y="754"/>
                    </a:cubicBezTo>
                    <a:lnTo>
                      <a:pt x="1295" y="1420"/>
                    </a:lnTo>
                    <a:close/>
                    <a:moveTo>
                      <a:pt x="267" y="630"/>
                    </a:moveTo>
                    <a:cubicBezTo>
                      <a:pt x="266" y="280"/>
                      <a:pt x="206" y="125"/>
                      <a:pt x="1" y="130"/>
                    </a:cubicBezTo>
                    <a:cubicBezTo>
                      <a:pt x="0" y="5"/>
                      <a:pt x="0" y="5"/>
                      <a:pt x="0" y="5"/>
                    </a:cubicBezTo>
                    <a:cubicBezTo>
                      <a:pt x="2100" y="1"/>
                      <a:pt x="2100" y="1"/>
                      <a:pt x="2100" y="1"/>
                    </a:cubicBezTo>
                    <a:cubicBezTo>
                      <a:pt x="2304" y="1"/>
                      <a:pt x="2640" y="0"/>
                      <a:pt x="2826" y="60"/>
                    </a:cubicBezTo>
                    <a:cubicBezTo>
                      <a:pt x="3056" y="130"/>
                      <a:pt x="3217" y="309"/>
                      <a:pt x="3217" y="559"/>
                    </a:cubicBezTo>
                    <a:cubicBezTo>
                      <a:pt x="3219" y="1336"/>
                      <a:pt x="1882" y="1639"/>
                      <a:pt x="1296" y="1786"/>
                    </a:cubicBezTo>
                    <a:cubicBezTo>
                      <a:pt x="1298" y="2673"/>
                      <a:pt x="1298" y="2673"/>
                      <a:pt x="1298" y="2673"/>
                    </a:cubicBezTo>
                    <a:cubicBezTo>
                      <a:pt x="1299" y="3023"/>
                      <a:pt x="1399" y="3179"/>
                      <a:pt x="1605" y="3173"/>
                    </a:cubicBezTo>
                    <a:cubicBezTo>
                      <a:pt x="1605" y="3298"/>
                      <a:pt x="1605" y="3298"/>
                      <a:pt x="1605" y="3298"/>
                    </a:cubicBezTo>
                    <a:cubicBezTo>
                      <a:pt x="7" y="3302"/>
                      <a:pt x="7" y="3302"/>
                      <a:pt x="7" y="3302"/>
                    </a:cubicBezTo>
                    <a:cubicBezTo>
                      <a:pt x="6" y="3176"/>
                      <a:pt x="6" y="3176"/>
                      <a:pt x="6" y="3176"/>
                    </a:cubicBezTo>
                    <a:cubicBezTo>
                      <a:pt x="212" y="3181"/>
                      <a:pt x="271" y="3026"/>
                      <a:pt x="271" y="2675"/>
                    </a:cubicBezTo>
                    <a:lnTo>
                      <a:pt x="267"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7" name="Freeform 79">
                <a:extLst>
                  <a:ext uri="{FF2B5EF4-FFF2-40B4-BE49-F238E27FC236}">
                    <a16:creationId xmlns:a16="http://schemas.microsoft.com/office/drawing/2014/main" id="{F57AAFDE-D107-4651-A4C8-EF2D1EEE2FD4}"/>
                  </a:ext>
                </a:extLst>
              </p:cNvPr>
              <p:cNvSpPr>
                <a:spLocks/>
              </p:cNvSpPr>
              <p:nvPr userDrawn="1"/>
            </p:nvSpPr>
            <p:spPr bwMode="auto">
              <a:xfrm>
                <a:off x="10502900" y="6216649"/>
                <a:ext cx="125412" cy="87313"/>
              </a:xfrm>
              <a:custGeom>
                <a:avLst/>
                <a:gdLst>
                  <a:gd name="T0" fmla="*/ 3963 w 4739"/>
                  <a:gd name="T1" fmla="*/ 572 h 3304"/>
                  <a:gd name="T2" fmla="*/ 3998 w 4739"/>
                  <a:gd name="T3" fmla="*/ 347 h 3304"/>
                  <a:gd name="T4" fmla="*/ 3807 w 4739"/>
                  <a:gd name="T5" fmla="*/ 127 h 3304"/>
                  <a:gd name="T6" fmla="*/ 3807 w 4739"/>
                  <a:gd name="T7" fmla="*/ 1 h 3304"/>
                  <a:gd name="T8" fmla="*/ 4738 w 4739"/>
                  <a:gd name="T9" fmla="*/ 0 h 3304"/>
                  <a:gd name="T10" fmla="*/ 4739 w 4739"/>
                  <a:gd name="T11" fmla="*/ 125 h 3304"/>
                  <a:gd name="T12" fmla="*/ 4399 w 4739"/>
                  <a:gd name="T13" fmla="*/ 637 h 3304"/>
                  <a:gd name="T14" fmla="*/ 3993 w 4739"/>
                  <a:gd name="T15" fmla="*/ 2621 h 3304"/>
                  <a:gd name="T16" fmla="*/ 3938 w 4739"/>
                  <a:gd name="T17" fmla="*/ 2972 h 3304"/>
                  <a:gd name="T18" fmla="*/ 4099 w 4739"/>
                  <a:gd name="T19" fmla="*/ 3172 h 3304"/>
                  <a:gd name="T20" fmla="*/ 4099 w 4739"/>
                  <a:gd name="T21" fmla="*/ 3297 h 3304"/>
                  <a:gd name="T22" fmla="*/ 2485 w 4739"/>
                  <a:gd name="T23" fmla="*/ 3301 h 3304"/>
                  <a:gd name="T24" fmla="*/ 2485 w 4739"/>
                  <a:gd name="T25" fmla="*/ 3175 h 3304"/>
                  <a:gd name="T26" fmla="*/ 2635 w 4739"/>
                  <a:gd name="T27" fmla="*/ 3010 h 3304"/>
                  <a:gd name="T28" fmla="*/ 2600 w 4739"/>
                  <a:gd name="T29" fmla="*/ 2769 h 3304"/>
                  <a:gd name="T30" fmla="*/ 2322 w 4739"/>
                  <a:gd name="T31" fmla="*/ 1192 h 3304"/>
                  <a:gd name="T32" fmla="*/ 2049 w 4739"/>
                  <a:gd name="T33" fmla="*/ 2785 h 3304"/>
                  <a:gd name="T34" fmla="*/ 2014 w 4739"/>
                  <a:gd name="T35" fmla="*/ 3026 h 3304"/>
                  <a:gd name="T36" fmla="*/ 2140 w 4739"/>
                  <a:gd name="T37" fmla="*/ 3176 h 3304"/>
                  <a:gd name="T38" fmla="*/ 2140 w 4739"/>
                  <a:gd name="T39" fmla="*/ 3301 h 3304"/>
                  <a:gd name="T40" fmla="*/ 647 w 4739"/>
                  <a:gd name="T41" fmla="*/ 3304 h 3304"/>
                  <a:gd name="T42" fmla="*/ 647 w 4739"/>
                  <a:gd name="T43" fmla="*/ 3178 h 3304"/>
                  <a:gd name="T44" fmla="*/ 802 w 4739"/>
                  <a:gd name="T45" fmla="*/ 3013 h 3304"/>
                  <a:gd name="T46" fmla="*/ 751 w 4739"/>
                  <a:gd name="T47" fmla="*/ 2693 h 3304"/>
                  <a:gd name="T48" fmla="*/ 402 w 4739"/>
                  <a:gd name="T49" fmla="*/ 774 h 3304"/>
                  <a:gd name="T50" fmla="*/ 0 w 4739"/>
                  <a:gd name="T51" fmla="*/ 134 h 3304"/>
                  <a:gd name="T52" fmla="*/ 0 w 4739"/>
                  <a:gd name="T53" fmla="*/ 9 h 3304"/>
                  <a:gd name="T54" fmla="*/ 1653 w 4739"/>
                  <a:gd name="T55" fmla="*/ 6 h 3304"/>
                  <a:gd name="T56" fmla="*/ 1653 w 4739"/>
                  <a:gd name="T57" fmla="*/ 131 h 3304"/>
                  <a:gd name="T58" fmla="*/ 1368 w 4739"/>
                  <a:gd name="T59" fmla="*/ 452 h 3304"/>
                  <a:gd name="T60" fmla="*/ 1429 w 4739"/>
                  <a:gd name="T61" fmla="*/ 883 h 3304"/>
                  <a:gd name="T62" fmla="*/ 1738 w 4739"/>
                  <a:gd name="T63" fmla="*/ 2776 h 3304"/>
                  <a:gd name="T64" fmla="*/ 2114 w 4739"/>
                  <a:gd name="T65" fmla="*/ 561 h 3304"/>
                  <a:gd name="T66" fmla="*/ 2139 w 4739"/>
                  <a:gd name="T67" fmla="*/ 355 h 3304"/>
                  <a:gd name="T68" fmla="*/ 1919 w 4739"/>
                  <a:gd name="T69" fmla="*/ 130 h 3304"/>
                  <a:gd name="T70" fmla="*/ 1918 w 4739"/>
                  <a:gd name="T71" fmla="*/ 5 h 3304"/>
                  <a:gd name="T72" fmla="*/ 3381 w 4739"/>
                  <a:gd name="T73" fmla="*/ 2 h 3304"/>
                  <a:gd name="T74" fmla="*/ 3381 w 4739"/>
                  <a:gd name="T75" fmla="*/ 128 h 3304"/>
                  <a:gd name="T76" fmla="*/ 3171 w 4739"/>
                  <a:gd name="T77" fmla="*/ 393 h 3304"/>
                  <a:gd name="T78" fmla="*/ 3202 w 4739"/>
                  <a:gd name="T79" fmla="*/ 664 h 3304"/>
                  <a:gd name="T80" fmla="*/ 3547 w 4739"/>
                  <a:gd name="T81" fmla="*/ 2772 h 3304"/>
                  <a:gd name="T82" fmla="*/ 3963 w 4739"/>
                  <a:gd name="T83" fmla="*/ 572 h 3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39" h="3304">
                    <a:moveTo>
                      <a:pt x="3963" y="572"/>
                    </a:moveTo>
                    <a:cubicBezTo>
                      <a:pt x="3978" y="502"/>
                      <a:pt x="3998" y="422"/>
                      <a:pt x="3998" y="347"/>
                    </a:cubicBezTo>
                    <a:cubicBezTo>
                      <a:pt x="3997" y="217"/>
                      <a:pt x="3932" y="146"/>
                      <a:pt x="3807" y="127"/>
                    </a:cubicBezTo>
                    <a:cubicBezTo>
                      <a:pt x="3807" y="1"/>
                      <a:pt x="3807" y="1"/>
                      <a:pt x="3807" y="1"/>
                    </a:cubicBezTo>
                    <a:cubicBezTo>
                      <a:pt x="4738" y="0"/>
                      <a:pt x="4738" y="0"/>
                      <a:pt x="4738" y="0"/>
                    </a:cubicBezTo>
                    <a:cubicBezTo>
                      <a:pt x="4739" y="125"/>
                      <a:pt x="4739" y="125"/>
                      <a:pt x="4739" y="125"/>
                    </a:cubicBezTo>
                    <a:cubicBezTo>
                      <a:pt x="4458" y="195"/>
                      <a:pt x="4443" y="401"/>
                      <a:pt x="4399" y="637"/>
                    </a:cubicBezTo>
                    <a:cubicBezTo>
                      <a:pt x="3993" y="2621"/>
                      <a:pt x="3993" y="2621"/>
                      <a:pt x="3993" y="2621"/>
                    </a:cubicBezTo>
                    <a:cubicBezTo>
                      <a:pt x="3972" y="2721"/>
                      <a:pt x="3938" y="2872"/>
                      <a:pt x="3938" y="2972"/>
                    </a:cubicBezTo>
                    <a:cubicBezTo>
                      <a:pt x="3938" y="3097"/>
                      <a:pt x="3978" y="3152"/>
                      <a:pt x="4099" y="3172"/>
                    </a:cubicBezTo>
                    <a:cubicBezTo>
                      <a:pt x="4099" y="3297"/>
                      <a:pt x="4099" y="3297"/>
                      <a:pt x="4099" y="3297"/>
                    </a:cubicBezTo>
                    <a:cubicBezTo>
                      <a:pt x="2485" y="3301"/>
                      <a:pt x="2485" y="3301"/>
                      <a:pt x="2485" y="3301"/>
                    </a:cubicBezTo>
                    <a:cubicBezTo>
                      <a:pt x="2485" y="3175"/>
                      <a:pt x="2485" y="3175"/>
                      <a:pt x="2485" y="3175"/>
                    </a:cubicBezTo>
                    <a:cubicBezTo>
                      <a:pt x="2581" y="3165"/>
                      <a:pt x="2635" y="3115"/>
                      <a:pt x="2635" y="3010"/>
                    </a:cubicBezTo>
                    <a:cubicBezTo>
                      <a:pt x="2635" y="2944"/>
                      <a:pt x="2610" y="2839"/>
                      <a:pt x="2600" y="2769"/>
                    </a:cubicBezTo>
                    <a:cubicBezTo>
                      <a:pt x="2322" y="1192"/>
                      <a:pt x="2322" y="1192"/>
                      <a:pt x="2322" y="1192"/>
                    </a:cubicBezTo>
                    <a:cubicBezTo>
                      <a:pt x="2049" y="2785"/>
                      <a:pt x="2049" y="2785"/>
                      <a:pt x="2049" y="2785"/>
                    </a:cubicBezTo>
                    <a:cubicBezTo>
                      <a:pt x="2039" y="2850"/>
                      <a:pt x="2014" y="2956"/>
                      <a:pt x="2014" y="3026"/>
                    </a:cubicBezTo>
                    <a:cubicBezTo>
                      <a:pt x="2014" y="3126"/>
                      <a:pt x="2050" y="3151"/>
                      <a:pt x="2140" y="3176"/>
                    </a:cubicBezTo>
                    <a:cubicBezTo>
                      <a:pt x="2140" y="3301"/>
                      <a:pt x="2140" y="3301"/>
                      <a:pt x="2140" y="3301"/>
                    </a:cubicBezTo>
                    <a:cubicBezTo>
                      <a:pt x="647" y="3304"/>
                      <a:pt x="647" y="3304"/>
                      <a:pt x="647" y="3304"/>
                    </a:cubicBezTo>
                    <a:cubicBezTo>
                      <a:pt x="647" y="3178"/>
                      <a:pt x="647" y="3178"/>
                      <a:pt x="647" y="3178"/>
                    </a:cubicBezTo>
                    <a:cubicBezTo>
                      <a:pt x="737" y="3164"/>
                      <a:pt x="803" y="3114"/>
                      <a:pt x="802" y="3013"/>
                    </a:cubicBezTo>
                    <a:cubicBezTo>
                      <a:pt x="802" y="2953"/>
                      <a:pt x="762" y="2758"/>
                      <a:pt x="751" y="2693"/>
                    </a:cubicBezTo>
                    <a:cubicBezTo>
                      <a:pt x="402" y="774"/>
                      <a:pt x="402" y="774"/>
                      <a:pt x="402" y="774"/>
                    </a:cubicBezTo>
                    <a:cubicBezTo>
                      <a:pt x="356" y="524"/>
                      <a:pt x="320" y="164"/>
                      <a:pt x="0" y="134"/>
                    </a:cubicBezTo>
                    <a:cubicBezTo>
                      <a:pt x="0" y="9"/>
                      <a:pt x="0" y="9"/>
                      <a:pt x="0" y="9"/>
                    </a:cubicBezTo>
                    <a:cubicBezTo>
                      <a:pt x="1653" y="6"/>
                      <a:pt x="1653" y="6"/>
                      <a:pt x="1653" y="6"/>
                    </a:cubicBezTo>
                    <a:cubicBezTo>
                      <a:pt x="1653" y="131"/>
                      <a:pt x="1653" y="131"/>
                      <a:pt x="1653" y="131"/>
                    </a:cubicBezTo>
                    <a:cubicBezTo>
                      <a:pt x="1457" y="146"/>
                      <a:pt x="1367" y="252"/>
                      <a:pt x="1368" y="452"/>
                    </a:cubicBezTo>
                    <a:cubicBezTo>
                      <a:pt x="1368" y="572"/>
                      <a:pt x="1408" y="757"/>
                      <a:pt x="1429" y="883"/>
                    </a:cubicBezTo>
                    <a:cubicBezTo>
                      <a:pt x="1738" y="2776"/>
                      <a:pt x="1738" y="2776"/>
                      <a:pt x="1738" y="2776"/>
                    </a:cubicBezTo>
                    <a:cubicBezTo>
                      <a:pt x="2114" y="561"/>
                      <a:pt x="2114" y="561"/>
                      <a:pt x="2114" y="561"/>
                    </a:cubicBezTo>
                    <a:cubicBezTo>
                      <a:pt x="2125" y="496"/>
                      <a:pt x="2140" y="426"/>
                      <a:pt x="2139" y="355"/>
                    </a:cubicBezTo>
                    <a:cubicBezTo>
                      <a:pt x="2139" y="210"/>
                      <a:pt x="2059" y="130"/>
                      <a:pt x="1919" y="130"/>
                    </a:cubicBezTo>
                    <a:cubicBezTo>
                      <a:pt x="1918" y="5"/>
                      <a:pt x="1918" y="5"/>
                      <a:pt x="1918" y="5"/>
                    </a:cubicBezTo>
                    <a:cubicBezTo>
                      <a:pt x="3381" y="2"/>
                      <a:pt x="3381" y="2"/>
                      <a:pt x="3381" y="2"/>
                    </a:cubicBezTo>
                    <a:cubicBezTo>
                      <a:pt x="3381" y="128"/>
                      <a:pt x="3381" y="128"/>
                      <a:pt x="3381" y="128"/>
                    </a:cubicBezTo>
                    <a:cubicBezTo>
                      <a:pt x="3221" y="158"/>
                      <a:pt x="3171" y="238"/>
                      <a:pt x="3171" y="393"/>
                    </a:cubicBezTo>
                    <a:cubicBezTo>
                      <a:pt x="3172" y="468"/>
                      <a:pt x="3191" y="588"/>
                      <a:pt x="3202" y="664"/>
                    </a:cubicBezTo>
                    <a:cubicBezTo>
                      <a:pt x="3547" y="2772"/>
                      <a:pt x="3547" y="2772"/>
                      <a:pt x="3547" y="2772"/>
                    </a:cubicBezTo>
                    <a:lnTo>
                      <a:pt x="3963"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8" name="Freeform 80">
                <a:extLst>
                  <a:ext uri="{FF2B5EF4-FFF2-40B4-BE49-F238E27FC236}">
                    <a16:creationId xmlns:a16="http://schemas.microsoft.com/office/drawing/2014/main" id="{645C9941-6A3F-43CA-9D06-36E586116473}"/>
                  </a:ext>
                </a:extLst>
              </p:cNvPr>
              <p:cNvSpPr>
                <a:spLocks/>
              </p:cNvSpPr>
              <p:nvPr userDrawn="1"/>
            </p:nvSpPr>
            <p:spPr bwMode="auto">
              <a:xfrm>
                <a:off x="10631488" y="6213474"/>
                <a:ext cx="85725" cy="92075"/>
              </a:xfrm>
              <a:custGeom>
                <a:avLst/>
                <a:gdLst>
                  <a:gd name="T0" fmla="*/ 7 w 3215"/>
                  <a:gd name="T1" fmla="*/ 3382 h 3456"/>
                  <a:gd name="T2" fmla="*/ 7 w 3215"/>
                  <a:gd name="T3" fmla="*/ 3256 h 3456"/>
                  <a:gd name="T4" fmla="*/ 280 w 3215"/>
                  <a:gd name="T5" fmla="*/ 2755 h 3456"/>
                  <a:gd name="T6" fmla="*/ 276 w 3215"/>
                  <a:gd name="T7" fmla="*/ 711 h 3456"/>
                  <a:gd name="T8" fmla="*/ 0 w 3215"/>
                  <a:gd name="T9" fmla="*/ 210 h 3456"/>
                  <a:gd name="T10" fmla="*/ 0 w 3215"/>
                  <a:gd name="T11" fmla="*/ 85 h 3456"/>
                  <a:gd name="T12" fmla="*/ 2274 w 3215"/>
                  <a:gd name="T13" fmla="*/ 81 h 3456"/>
                  <a:gd name="T14" fmla="*/ 2694 w 3215"/>
                  <a:gd name="T15" fmla="*/ 0 h 3456"/>
                  <a:gd name="T16" fmla="*/ 2953 w 3215"/>
                  <a:gd name="T17" fmla="*/ 1151 h 3456"/>
                  <a:gd name="T18" fmla="*/ 2843 w 3215"/>
                  <a:gd name="T19" fmla="*/ 1187 h 3456"/>
                  <a:gd name="T20" fmla="*/ 1763 w 3215"/>
                  <a:gd name="T21" fmla="*/ 412 h 3456"/>
                  <a:gd name="T22" fmla="*/ 1304 w 3215"/>
                  <a:gd name="T23" fmla="*/ 999 h 3456"/>
                  <a:gd name="T24" fmla="*/ 1304 w 3215"/>
                  <a:gd name="T25" fmla="*/ 1160 h 3456"/>
                  <a:gd name="T26" fmla="*/ 1465 w 3215"/>
                  <a:gd name="T27" fmla="*/ 1159 h 3456"/>
                  <a:gd name="T28" fmla="*/ 2120 w 3215"/>
                  <a:gd name="T29" fmla="*/ 752 h 3456"/>
                  <a:gd name="T30" fmla="*/ 2221 w 3215"/>
                  <a:gd name="T31" fmla="*/ 737 h 3456"/>
                  <a:gd name="T32" fmla="*/ 2444 w 3215"/>
                  <a:gd name="T33" fmla="*/ 2009 h 3456"/>
                  <a:gd name="T34" fmla="*/ 2343 w 3215"/>
                  <a:gd name="T35" fmla="*/ 2019 h 3456"/>
                  <a:gd name="T36" fmla="*/ 2097 w 3215"/>
                  <a:gd name="T37" fmla="*/ 1649 h 3456"/>
                  <a:gd name="T38" fmla="*/ 1441 w 3215"/>
                  <a:gd name="T39" fmla="*/ 1490 h 3456"/>
                  <a:gd name="T40" fmla="*/ 1305 w 3215"/>
                  <a:gd name="T41" fmla="*/ 1490 h 3456"/>
                  <a:gd name="T42" fmla="*/ 1307 w 3215"/>
                  <a:gd name="T43" fmla="*/ 2577 h 3456"/>
                  <a:gd name="T44" fmla="*/ 1794 w 3215"/>
                  <a:gd name="T45" fmla="*/ 3047 h 3456"/>
                  <a:gd name="T46" fmla="*/ 3110 w 3215"/>
                  <a:gd name="T47" fmla="*/ 2113 h 3456"/>
                  <a:gd name="T48" fmla="*/ 3215 w 3215"/>
                  <a:gd name="T49" fmla="*/ 2153 h 3456"/>
                  <a:gd name="T50" fmla="*/ 2792 w 3215"/>
                  <a:gd name="T51" fmla="*/ 3456 h 3456"/>
                  <a:gd name="T52" fmla="*/ 2651 w 3215"/>
                  <a:gd name="T53" fmla="*/ 3386 h 3456"/>
                  <a:gd name="T54" fmla="*/ 2491 w 3215"/>
                  <a:gd name="T55" fmla="*/ 3377 h 3456"/>
                  <a:gd name="T56" fmla="*/ 7 w 3215"/>
                  <a:gd name="T57" fmla="*/ 3382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15" h="3456">
                    <a:moveTo>
                      <a:pt x="7" y="3382"/>
                    </a:moveTo>
                    <a:cubicBezTo>
                      <a:pt x="7" y="3256"/>
                      <a:pt x="7" y="3256"/>
                      <a:pt x="7" y="3256"/>
                    </a:cubicBezTo>
                    <a:cubicBezTo>
                      <a:pt x="212" y="3261"/>
                      <a:pt x="281" y="3105"/>
                      <a:pt x="280" y="2755"/>
                    </a:cubicBezTo>
                    <a:cubicBezTo>
                      <a:pt x="276" y="711"/>
                      <a:pt x="276" y="711"/>
                      <a:pt x="276" y="711"/>
                    </a:cubicBezTo>
                    <a:cubicBezTo>
                      <a:pt x="276" y="360"/>
                      <a:pt x="205" y="205"/>
                      <a:pt x="0" y="210"/>
                    </a:cubicBezTo>
                    <a:cubicBezTo>
                      <a:pt x="0" y="85"/>
                      <a:pt x="0" y="85"/>
                      <a:pt x="0" y="85"/>
                    </a:cubicBezTo>
                    <a:cubicBezTo>
                      <a:pt x="2274" y="81"/>
                      <a:pt x="2274" y="81"/>
                      <a:pt x="2274" y="81"/>
                    </a:cubicBezTo>
                    <a:cubicBezTo>
                      <a:pt x="2400" y="85"/>
                      <a:pt x="2600" y="100"/>
                      <a:pt x="2694" y="0"/>
                    </a:cubicBezTo>
                    <a:cubicBezTo>
                      <a:pt x="2953" y="1151"/>
                      <a:pt x="2953" y="1151"/>
                      <a:pt x="2953" y="1151"/>
                    </a:cubicBezTo>
                    <a:cubicBezTo>
                      <a:pt x="2843" y="1187"/>
                      <a:pt x="2843" y="1187"/>
                      <a:pt x="2843" y="1187"/>
                    </a:cubicBezTo>
                    <a:cubicBezTo>
                      <a:pt x="2697" y="701"/>
                      <a:pt x="2265" y="412"/>
                      <a:pt x="1763" y="412"/>
                    </a:cubicBezTo>
                    <a:cubicBezTo>
                      <a:pt x="1273" y="413"/>
                      <a:pt x="1304" y="598"/>
                      <a:pt x="1304" y="999"/>
                    </a:cubicBezTo>
                    <a:cubicBezTo>
                      <a:pt x="1304" y="1160"/>
                      <a:pt x="1304" y="1160"/>
                      <a:pt x="1304" y="1160"/>
                    </a:cubicBezTo>
                    <a:cubicBezTo>
                      <a:pt x="1465" y="1159"/>
                      <a:pt x="1465" y="1159"/>
                      <a:pt x="1465" y="1159"/>
                    </a:cubicBezTo>
                    <a:cubicBezTo>
                      <a:pt x="1795" y="1159"/>
                      <a:pt x="2126" y="1193"/>
                      <a:pt x="2120" y="752"/>
                    </a:cubicBezTo>
                    <a:cubicBezTo>
                      <a:pt x="2221" y="737"/>
                      <a:pt x="2221" y="737"/>
                      <a:pt x="2221" y="737"/>
                    </a:cubicBezTo>
                    <a:cubicBezTo>
                      <a:pt x="2444" y="2009"/>
                      <a:pt x="2444" y="2009"/>
                      <a:pt x="2444" y="2009"/>
                    </a:cubicBezTo>
                    <a:cubicBezTo>
                      <a:pt x="2343" y="2019"/>
                      <a:pt x="2343" y="2019"/>
                      <a:pt x="2343" y="2019"/>
                    </a:cubicBezTo>
                    <a:cubicBezTo>
                      <a:pt x="2288" y="1879"/>
                      <a:pt x="2207" y="1749"/>
                      <a:pt x="2097" y="1649"/>
                    </a:cubicBezTo>
                    <a:cubicBezTo>
                      <a:pt x="1901" y="1469"/>
                      <a:pt x="1691" y="1490"/>
                      <a:pt x="1441" y="1490"/>
                    </a:cubicBezTo>
                    <a:cubicBezTo>
                      <a:pt x="1305" y="1490"/>
                      <a:pt x="1305" y="1490"/>
                      <a:pt x="1305" y="1490"/>
                    </a:cubicBezTo>
                    <a:cubicBezTo>
                      <a:pt x="1307" y="2577"/>
                      <a:pt x="1307" y="2577"/>
                      <a:pt x="1307" y="2577"/>
                    </a:cubicBezTo>
                    <a:cubicBezTo>
                      <a:pt x="1308" y="2918"/>
                      <a:pt x="1399" y="3048"/>
                      <a:pt x="1794" y="3047"/>
                    </a:cubicBezTo>
                    <a:cubicBezTo>
                      <a:pt x="2436" y="3046"/>
                      <a:pt x="2845" y="2659"/>
                      <a:pt x="3110" y="2113"/>
                    </a:cubicBezTo>
                    <a:cubicBezTo>
                      <a:pt x="3215" y="2153"/>
                      <a:pt x="3215" y="2153"/>
                      <a:pt x="3215" y="2153"/>
                    </a:cubicBezTo>
                    <a:cubicBezTo>
                      <a:pt x="2792" y="3456"/>
                      <a:pt x="2792" y="3456"/>
                      <a:pt x="2792" y="3456"/>
                    </a:cubicBezTo>
                    <a:cubicBezTo>
                      <a:pt x="2752" y="3411"/>
                      <a:pt x="2707" y="3391"/>
                      <a:pt x="2651" y="3386"/>
                    </a:cubicBezTo>
                    <a:cubicBezTo>
                      <a:pt x="2602" y="3377"/>
                      <a:pt x="2546" y="3377"/>
                      <a:pt x="2491" y="3377"/>
                    </a:cubicBezTo>
                    <a:lnTo>
                      <a:pt x="7" y="3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9" name="Freeform 81">
                <a:extLst>
                  <a:ext uri="{FF2B5EF4-FFF2-40B4-BE49-F238E27FC236}">
                    <a16:creationId xmlns:a16="http://schemas.microsoft.com/office/drawing/2014/main" id="{B9A39E53-D291-43C2-85AE-6F9DCECA9434}"/>
                  </a:ext>
                </a:extLst>
              </p:cNvPr>
              <p:cNvSpPr>
                <a:spLocks noEditPoints="1"/>
              </p:cNvSpPr>
              <p:nvPr userDrawn="1"/>
            </p:nvSpPr>
            <p:spPr bwMode="auto">
              <a:xfrm>
                <a:off x="10717213" y="6215062"/>
                <a:ext cx="96837" cy="88900"/>
              </a:xfrm>
              <a:custGeom>
                <a:avLst/>
                <a:gdLst>
                  <a:gd name="T0" fmla="*/ 1679 w 3668"/>
                  <a:gd name="T1" fmla="*/ 332 h 3301"/>
                  <a:gd name="T2" fmla="*/ 1343 w 3668"/>
                  <a:gd name="T3" fmla="*/ 428 h 3301"/>
                  <a:gd name="T4" fmla="*/ 1298 w 3668"/>
                  <a:gd name="T5" fmla="*/ 689 h 3301"/>
                  <a:gd name="T6" fmla="*/ 1300 w 3668"/>
                  <a:gd name="T7" fmla="*/ 1430 h 3301"/>
                  <a:gd name="T8" fmla="*/ 2100 w 3668"/>
                  <a:gd name="T9" fmla="*/ 717 h 3301"/>
                  <a:gd name="T10" fmla="*/ 1679 w 3668"/>
                  <a:gd name="T11" fmla="*/ 332 h 3301"/>
                  <a:gd name="T12" fmla="*/ 1679 w 3668"/>
                  <a:gd name="T13" fmla="*/ 332 h 3301"/>
                  <a:gd name="T14" fmla="*/ 276 w 3668"/>
                  <a:gd name="T15" fmla="*/ 631 h 3301"/>
                  <a:gd name="T16" fmla="*/ 0 w 3668"/>
                  <a:gd name="T17" fmla="*/ 131 h 3301"/>
                  <a:gd name="T18" fmla="*/ 0 w 3668"/>
                  <a:gd name="T19" fmla="*/ 5 h 3301"/>
                  <a:gd name="T20" fmla="*/ 2253 w 3668"/>
                  <a:gd name="T21" fmla="*/ 0 h 3301"/>
                  <a:gd name="T22" fmla="*/ 2870 w 3668"/>
                  <a:gd name="T23" fmla="*/ 79 h 3301"/>
                  <a:gd name="T24" fmla="*/ 3162 w 3668"/>
                  <a:gd name="T25" fmla="*/ 505 h 3301"/>
                  <a:gd name="T26" fmla="*/ 2452 w 3668"/>
                  <a:gd name="T27" fmla="*/ 1368 h 3301"/>
                  <a:gd name="T28" fmla="*/ 3291 w 3668"/>
                  <a:gd name="T29" fmla="*/ 2759 h 3301"/>
                  <a:gd name="T30" fmla="*/ 3668 w 3668"/>
                  <a:gd name="T31" fmla="*/ 3169 h 3301"/>
                  <a:gd name="T32" fmla="*/ 3668 w 3668"/>
                  <a:gd name="T33" fmla="*/ 3294 h 3301"/>
                  <a:gd name="T34" fmla="*/ 1985 w 3668"/>
                  <a:gd name="T35" fmla="*/ 3297 h 3301"/>
                  <a:gd name="T36" fmla="*/ 1985 w 3668"/>
                  <a:gd name="T37" fmla="*/ 3172 h 3301"/>
                  <a:gd name="T38" fmla="*/ 2190 w 3668"/>
                  <a:gd name="T39" fmla="*/ 3006 h 3301"/>
                  <a:gd name="T40" fmla="*/ 1475 w 3668"/>
                  <a:gd name="T41" fmla="*/ 1735 h 3301"/>
                  <a:gd name="T42" fmla="*/ 1300 w 3668"/>
                  <a:gd name="T43" fmla="*/ 1796 h 3301"/>
                  <a:gd name="T44" fmla="*/ 1302 w 3668"/>
                  <a:gd name="T45" fmla="*/ 2673 h 3301"/>
                  <a:gd name="T46" fmla="*/ 1579 w 3668"/>
                  <a:gd name="T47" fmla="*/ 3173 h 3301"/>
                  <a:gd name="T48" fmla="*/ 1579 w 3668"/>
                  <a:gd name="T49" fmla="*/ 3298 h 3301"/>
                  <a:gd name="T50" fmla="*/ 6 w 3668"/>
                  <a:gd name="T51" fmla="*/ 3301 h 3301"/>
                  <a:gd name="T52" fmla="*/ 6 w 3668"/>
                  <a:gd name="T53" fmla="*/ 3176 h 3301"/>
                  <a:gd name="T54" fmla="*/ 280 w 3668"/>
                  <a:gd name="T55" fmla="*/ 2674 h 3301"/>
                  <a:gd name="T56" fmla="*/ 276 w 3668"/>
                  <a:gd name="T57" fmla="*/ 631 h 3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8" h="3301">
                    <a:moveTo>
                      <a:pt x="1679" y="332"/>
                    </a:moveTo>
                    <a:cubicBezTo>
                      <a:pt x="1578" y="332"/>
                      <a:pt x="1418" y="353"/>
                      <a:pt x="1343" y="428"/>
                    </a:cubicBezTo>
                    <a:cubicBezTo>
                      <a:pt x="1288" y="488"/>
                      <a:pt x="1298" y="613"/>
                      <a:pt x="1298" y="689"/>
                    </a:cubicBezTo>
                    <a:cubicBezTo>
                      <a:pt x="1300" y="1430"/>
                      <a:pt x="1300" y="1430"/>
                      <a:pt x="1300" y="1430"/>
                    </a:cubicBezTo>
                    <a:cubicBezTo>
                      <a:pt x="1640" y="1344"/>
                      <a:pt x="2101" y="1143"/>
                      <a:pt x="2100" y="717"/>
                    </a:cubicBezTo>
                    <a:cubicBezTo>
                      <a:pt x="2099" y="461"/>
                      <a:pt x="1929" y="332"/>
                      <a:pt x="1679" y="332"/>
                    </a:cubicBezTo>
                    <a:cubicBezTo>
                      <a:pt x="1679" y="332"/>
                      <a:pt x="1929" y="332"/>
                      <a:pt x="1679" y="332"/>
                    </a:cubicBezTo>
                    <a:moveTo>
                      <a:pt x="276" y="631"/>
                    </a:moveTo>
                    <a:cubicBezTo>
                      <a:pt x="275" y="280"/>
                      <a:pt x="205" y="125"/>
                      <a:pt x="0" y="131"/>
                    </a:cubicBezTo>
                    <a:cubicBezTo>
                      <a:pt x="0" y="5"/>
                      <a:pt x="0" y="5"/>
                      <a:pt x="0" y="5"/>
                    </a:cubicBezTo>
                    <a:cubicBezTo>
                      <a:pt x="2253" y="0"/>
                      <a:pt x="2253" y="0"/>
                      <a:pt x="2253" y="0"/>
                    </a:cubicBezTo>
                    <a:cubicBezTo>
                      <a:pt x="2459" y="5"/>
                      <a:pt x="2679" y="5"/>
                      <a:pt x="2870" y="79"/>
                    </a:cubicBezTo>
                    <a:cubicBezTo>
                      <a:pt x="3046" y="159"/>
                      <a:pt x="3161" y="304"/>
                      <a:pt x="3162" y="505"/>
                    </a:cubicBezTo>
                    <a:cubicBezTo>
                      <a:pt x="3162" y="920"/>
                      <a:pt x="2782" y="1197"/>
                      <a:pt x="2452" y="1368"/>
                    </a:cubicBezTo>
                    <a:cubicBezTo>
                      <a:pt x="2824" y="1723"/>
                      <a:pt x="3115" y="2223"/>
                      <a:pt x="3291" y="2759"/>
                    </a:cubicBezTo>
                    <a:cubicBezTo>
                      <a:pt x="3347" y="2934"/>
                      <a:pt x="3447" y="3169"/>
                      <a:pt x="3668" y="3169"/>
                    </a:cubicBezTo>
                    <a:cubicBezTo>
                      <a:pt x="3668" y="3294"/>
                      <a:pt x="3668" y="3294"/>
                      <a:pt x="3668" y="3294"/>
                    </a:cubicBezTo>
                    <a:cubicBezTo>
                      <a:pt x="1985" y="3297"/>
                      <a:pt x="1985" y="3297"/>
                      <a:pt x="1985" y="3297"/>
                    </a:cubicBezTo>
                    <a:cubicBezTo>
                      <a:pt x="1985" y="3172"/>
                      <a:pt x="1985" y="3172"/>
                      <a:pt x="1985" y="3172"/>
                    </a:cubicBezTo>
                    <a:cubicBezTo>
                      <a:pt x="2100" y="3167"/>
                      <a:pt x="2190" y="3142"/>
                      <a:pt x="2190" y="3006"/>
                    </a:cubicBezTo>
                    <a:cubicBezTo>
                      <a:pt x="2189" y="2701"/>
                      <a:pt x="1687" y="1981"/>
                      <a:pt x="1475" y="1735"/>
                    </a:cubicBezTo>
                    <a:cubicBezTo>
                      <a:pt x="1300" y="1796"/>
                      <a:pt x="1300" y="1796"/>
                      <a:pt x="1300" y="1796"/>
                    </a:cubicBezTo>
                    <a:cubicBezTo>
                      <a:pt x="1302" y="2673"/>
                      <a:pt x="1302" y="2673"/>
                      <a:pt x="1302" y="2673"/>
                    </a:cubicBezTo>
                    <a:cubicBezTo>
                      <a:pt x="1303" y="3024"/>
                      <a:pt x="1373" y="3178"/>
                      <a:pt x="1579" y="3173"/>
                    </a:cubicBezTo>
                    <a:cubicBezTo>
                      <a:pt x="1579" y="3298"/>
                      <a:pt x="1579" y="3298"/>
                      <a:pt x="1579" y="3298"/>
                    </a:cubicBezTo>
                    <a:cubicBezTo>
                      <a:pt x="6" y="3301"/>
                      <a:pt x="6" y="3301"/>
                      <a:pt x="6" y="3301"/>
                    </a:cubicBezTo>
                    <a:cubicBezTo>
                      <a:pt x="6" y="3176"/>
                      <a:pt x="6" y="3176"/>
                      <a:pt x="6" y="3176"/>
                    </a:cubicBezTo>
                    <a:cubicBezTo>
                      <a:pt x="211" y="3181"/>
                      <a:pt x="281" y="3025"/>
                      <a:pt x="280" y="2674"/>
                    </a:cubicBezTo>
                    <a:lnTo>
                      <a:pt x="276"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0" name="Straight Connector 9">
            <a:extLst>
              <a:ext uri="{FF2B5EF4-FFF2-40B4-BE49-F238E27FC236}">
                <a16:creationId xmlns:a16="http://schemas.microsoft.com/office/drawing/2014/main" id="{D1C4639B-254A-4A0C-9D8A-18192E95AD55}"/>
              </a:ext>
            </a:extLst>
          </p:cNvPr>
          <p:cNvCxnSpPr/>
          <p:nvPr userDrawn="1"/>
        </p:nvCxnSpPr>
        <p:spPr>
          <a:xfrm>
            <a:off x="756621" y="560471"/>
            <a:ext cx="926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4432E7-2EC4-4B23-B10E-B1749259B60A}"/>
              </a:ext>
            </a:extLst>
          </p:cNvPr>
          <p:cNvCxnSpPr/>
          <p:nvPr userDrawn="1"/>
        </p:nvCxnSpPr>
        <p:spPr>
          <a:xfrm>
            <a:off x="1570344" y="7026027"/>
            <a:ext cx="0" cy="1058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93994"/>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7" r:id="rId3"/>
    <p:sldLayoutId id="2147483709" r:id="rId4"/>
    <p:sldLayoutId id="2147483669" r:id="rId5"/>
    <p:sldLayoutId id="2147483707" r:id="rId6"/>
    <p:sldLayoutId id="2147483670" r:id="rId7"/>
    <p:sldLayoutId id="2147483708" r:id="rId8"/>
    <p:sldLayoutId id="2147483684" r:id="rId9"/>
    <p:sldLayoutId id="2147483685" r:id="rId10"/>
    <p:sldLayoutId id="2147483710" r:id="rId11"/>
    <p:sldLayoutId id="2147483711" r:id="rId12"/>
    <p:sldLayoutId id="2147483712" r:id="rId13"/>
    <p:sldLayoutId id="2147483713" r:id="rId14"/>
  </p:sldLayoutIdLst>
  <p:hf sldNum="0" hdr="0"/>
  <p:txStyles>
    <p:titleStyle>
      <a:lvl1pPr algn="l" defTabSz="801929" rtl="0" eaLnBrk="1" latinLnBrk="0" hangingPunct="1">
        <a:lnSpc>
          <a:spcPct val="90000"/>
        </a:lnSpc>
        <a:spcBef>
          <a:spcPct val="0"/>
        </a:spcBef>
        <a:buNone/>
        <a:defRPr sz="4800" b="0" kern="1200">
          <a:solidFill>
            <a:schemeClr val="accent4"/>
          </a:solidFill>
          <a:latin typeface="+mj-lt"/>
          <a:ea typeface="+mj-ea"/>
          <a:cs typeface="+mj-cs"/>
        </a:defRPr>
      </a:lvl1pPr>
    </p:titleStyle>
    <p:bodyStyle>
      <a:lvl1pPr marL="0" indent="0" algn="l" defTabSz="801929" rtl="0" eaLnBrk="1" latinLnBrk="0" hangingPunct="1">
        <a:lnSpc>
          <a:spcPct val="95000"/>
        </a:lnSpc>
        <a:spcBef>
          <a:spcPts val="600"/>
        </a:spcBef>
        <a:spcAft>
          <a:spcPts val="600"/>
        </a:spcAft>
        <a:buClr>
          <a:schemeClr val="accent2"/>
        </a:buClr>
        <a:buSzPct val="120000"/>
        <a:buFont typeface="Symbol" panose="05050102010706020507" pitchFamily="18" charset="2"/>
        <a:buNone/>
        <a:defRPr sz="1600" b="1" kern="1200">
          <a:solidFill>
            <a:schemeClr val="tx1"/>
          </a:solidFill>
          <a:latin typeface="+mn-lt"/>
          <a:ea typeface="+mn-ea"/>
          <a:cs typeface="+mn-cs"/>
        </a:defRPr>
      </a:lvl1pPr>
      <a:lvl2pPr marL="0" indent="0" algn="l" defTabSz="801929" rtl="0" eaLnBrk="1" latinLnBrk="0" hangingPunct="1">
        <a:lnSpc>
          <a:spcPct val="95000"/>
        </a:lnSpc>
        <a:spcBef>
          <a:spcPts val="600"/>
        </a:spcBef>
        <a:spcAft>
          <a:spcPts val="1200"/>
        </a:spcAft>
        <a:buClr>
          <a:schemeClr val="tx1"/>
        </a:buClr>
        <a:buSzPct val="120000"/>
        <a:buFont typeface="Symbol" panose="05050102010706020507" pitchFamily="18" charset="2"/>
        <a:buNone/>
        <a:defRPr sz="1600" kern="1200">
          <a:solidFill>
            <a:schemeClr val="tx1"/>
          </a:solidFill>
          <a:latin typeface="+mn-lt"/>
          <a:ea typeface="+mn-ea"/>
          <a:cs typeface="+mn-cs"/>
        </a:defRPr>
      </a:lvl2pPr>
      <a:lvl3pPr marL="216000" indent="-216000" algn="l" defTabSz="801929" rtl="0" eaLnBrk="1" latinLnBrk="0" hangingPunct="1">
        <a:lnSpc>
          <a:spcPct val="95000"/>
        </a:lnSpc>
        <a:spcBef>
          <a:spcPts val="1200"/>
        </a:spcBef>
        <a:spcAft>
          <a:spcPts val="600"/>
        </a:spcAft>
        <a:buClr>
          <a:schemeClr val="tx1"/>
        </a:buClr>
        <a:buSzPct val="100000"/>
        <a:buFont typeface="+mj-lt"/>
        <a:buAutoNum type="arabicPeriod"/>
        <a:defRPr sz="1600" kern="1200">
          <a:solidFill>
            <a:schemeClr val="tx1"/>
          </a:solidFill>
          <a:latin typeface="+mn-lt"/>
          <a:ea typeface="+mn-ea"/>
          <a:cs typeface="+mn-cs"/>
        </a:defRPr>
      </a:lvl3pPr>
      <a:lvl4pPr marL="252000" indent="-252000" algn="l" defTabSz="801929" rtl="0" eaLnBrk="1" latinLnBrk="0" hangingPunct="1">
        <a:lnSpc>
          <a:spcPct val="95000"/>
        </a:lnSpc>
        <a:spcBef>
          <a:spcPts val="1200"/>
        </a:spcBef>
        <a:spcAft>
          <a:spcPts val="1200"/>
        </a:spcAft>
        <a:buClrTx/>
        <a:buSzPct val="100000"/>
        <a:buFont typeface="Arial" panose="020B0604020202020204" pitchFamily="34" charset="0"/>
        <a:buChar char="•"/>
        <a:defRPr sz="1600" kern="1200">
          <a:solidFill>
            <a:schemeClr val="tx1"/>
          </a:solidFill>
          <a:latin typeface="+mn-lt"/>
          <a:ea typeface="+mn-ea"/>
          <a:cs typeface="+mn-cs"/>
        </a:defRPr>
      </a:lvl4pPr>
      <a:lvl5pPr marL="0" indent="0" algn="l" defTabSz="801929" rtl="0" eaLnBrk="1" latinLnBrk="0" hangingPunct="1">
        <a:lnSpc>
          <a:spcPct val="90000"/>
        </a:lnSpc>
        <a:spcBef>
          <a:spcPts val="439"/>
        </a:spcBef>
        <a:buClr>
          <a:schemeClr val="accent2"/>
        </a:buClr>
        <a:buSzPct val="120000"/>
        <a:buFont typeface="Symbol" panose="05050102010706020507" pitchFamily="18" charset="2"/>
        <a:buNone/>
        <a:defRPr sz="1600" kern="1200">
          <a:solidFill>
            <a:schemeClr val="tx1"/>
          </a:solidFill>
          <a:latin typeface="+mn-lt"/>
          <a:ea typeface="+mn-ea"/>
          <a:cs typeface="+mn-cs"/>
        </a:defRPr>
      </a:lvl5pPr>
      <a:lvl6pPr marL="0" indent="0" algn="l" defTabSz="801929" rtl="0" eaLnBrk="1" latinLnBrk="0" hangingPunct="1">
        <a:lnSpc>
          <a:spcPct val="90000"/>
        </a:lnSpc>
        <a:spcBef>
          <a:spcPts val="439"/>
        </a:spcBef>
        <a:buFont typeface="Arial" panose="020B0604020202020204" pitchFamily="34" charset="0"/>
        <a:buNone/>
        <a:defRPr sz="1600" kern="1200">
          <a:solidFill>
            <a:schemeClr val="tx1"/>
          </a:solidFill>
          <a:latin typeface="+mn-lt"/>
          <a:ea typeface="+mn-ea"/>
          <a:cs typeface="+mn-cs"/>
        </a:defRPr>
      </a:lvl6pPr>
      <a:lvl7pPr marL="0" indent="0" algn="l" defTabSz="801929" rtl="0" eaLnBrk="1" latinLnBrk="0" hangingPunct="1">
        <a:lnSpc>
          <a:spcPct val="90000"/>
        </a:lnSpc>
        <a:spcBef>
          <a:spcPts val="439"/>
        </a:spcBef>
        <a:buFont typeface="Arial" panose="020B0604020202020204" pitchFamily="34" charset="0"/>
        <a:buNone/>
        <a:defRPr sz="1600" kern="1200">
          <a:solidFill>
            <a:schemeClr val="tx1"/>
          </a:solidFill>
          <a:latin typeface="+mn-lt"/>
          <a:ea typeface="+mn-ea"/>
          <a:cs typeface="+mn-cs"/>
        </a:defRPr>
      </a:lvl7pPr>
      <a:lvl8pPr marL="0" indent="0" algn="l" defTabSz="801929" rtl="0" eaLnBrk="1" latinLnBrk="0" hangingPunct="1">
        <a:lnSpc>
          <a:spcPct val="90000"/>
        </a:lnSpc>
        <a:spcBef>
          <a:spcPts val="439"/>
        </a:spcBef>
        <a:buFont typeface="Arial" panose="020B0604020202020204" pitchFamily="34" charset="0"/>
        <a:buNone/>
        <a:defRPr sz="1600" kern="1200">
          <a:solidFill>
            <a:schemeClr val="tx1"/>
          </a:solidFill>
          <a:latin typeface="+mn-lt"/>
          <a:ea typeface="+mn-ea"/>
          <a:cs typeface="+mn-cs"/>
        </a:defRPr>
      </a:lvl8pPr>
      <a:lvl9pPr marL="0" indent="0" algn="l" defTabSz="801929" rtl="0" eaLnBrk="1" latinLnBrk="0" hangingPunct="1">
        <a:lnSpc>
          <a:spcPct val="90000"/>
        </a:lnSpc>
        <a:spcBef>
          <a:spcPts val="439"/>
        </a:spcBef>
        <a:buFont typeface="Arial" panose="020B0604020202020204" pitchFamily="34" charset="0"/>
        <a:buNone/>
        <a:defRPr sz="1600"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http://source/var/folders/vc/vz4pdmt16c7fx345fks6kn2h0000gr/T/com.microsoft.Word/WebArchiveCopyPasteTempFiles/cidimage001.jpg@01D4C90B.6E3669B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3E99-1935-41F9-9696-339E8D1E2BF2}"/>
              </a:ext>
            </a:extLst>
          </p:cNvPr>
          <p:cNvSpPr>
            <a:spLocks noGrp="1"/>
          </p:cNvSpPr>
          <p:nvPr>
            <p:ph type="ctrTitle"/>
          </p:nvPr>
        </p:nvSpPr>
        <p:spPr>
          <a:xfrm>
            <a:off x="932331" y="2352586"/>
            <a:ext cx="8534563" cy="2600575"/>
          </a:xfrm>
        </p:spPr>
        <p:txBody>
          <a:bodyPr/>
          <a:lstStyle/>
          <a:p>
            <a:r>
              <a:rPr lang="en-US" dirty="0"/>
              <a:t>Contestable Works Consultative Committee</a:t>
            </a:r>
            <a:br>
              <a:rPr lang="en-AU" b="1" dirty="0"/>
            </a:br>
            <a:endParaRPr lang="en-AU" dirty="0"/>
          </a:p>
        </p:txBody>
      </p:sp>
      <p:sp>
        <p:nvSpPr>
          <p:cNvPr id="3" name="Date Placeholder 2">
            <a:extLst>
              <a:ext uri="{FF2B5EF4-FFF2-40B4-BE49-F238E27FC236}">
                <a16:creationId xmlns:a16="http://schemas.microsoft.com/office/drawing/2014/main" id="{12810FF3-F04E-4DAF-9717-22201DE17F7B}"/>
              </a:ext>
            </a:extLst>
          </p:cNvPr>
          <p:cNvSpPr>
            <a:spLocks noGrp="1"/>
          </p:cNvSpPr>
          <p:nvPr>
            <p:ph type="dt" sz="half" idx="10"/>
          </p:nvPr>
        </p:nvSpPr>
        <p:spPr/>
        <p:txBody>
          <a:bodyPr/>
          <a:lstStyle/>
          <a:p>
            <a:r>
              <a:rPr lang="en-US" sz="1700"/>
              <a:t>5/09/2019</a:t>
            </a:r>
            <a:endParaRPr lang="en-GB" sz="1700" dirty="0"/>
          </a:p>
        </p:txBody>
      </p:sp>
    </p:spTree>
    <p:extLst>
      <p:ext uri="{BB962C8B-B14F-4D97-AF65-F5344CB8AC3E}">
        <p14:creationId xmlns:p14="http://schemas.microsoft.com/office/powerpoint/2010/main" val="129794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92" y="245247"/>
            <a:ext cx="9281987" cy="1065551"/>
          </a:xfrm>
        </p:spPr>
        <p:txBody>
          <a:bodyPr/>
          <a:lstStyle/>
          <a:p>
            <a:r>
              <a:rPr lang="en-AU" dirty="0"/>
              <a:t>2019 YTD NC Results</a:t>
            </a:r>
            <a:br>
              <a:rPr lang="en-AU" dirty="0"/>
            </a:br>
            <a:r>
              <a:rPr lang="en-AU" sz="1800" dirty="0"/>
              <a:t>Continue to identify inaccurate cable detailing issues and of concern is the volume of no/misaligned marker tape</a:t>
            </a:r>
            <a:endParaRPr lang="en-AU" dirty="0"/>
          </a:p>
        </p:txBody>
      </p:sp>
      <p:sp>
        <p:nvSpPr>
          <p:cNvPr id="4" name="TextBox 3"/>
          <p:cNvSpPr txBox="1"/>
          <p:nvPr/>
        </p:nvSpPr>
        <p:spPr>
          <a:xfrm>
            <a:off x="9785766" y="2151671"/>
            <a:ext cx="824369" cy="430887"/>
          </a:xfrm>
          <a:prstGeom prst="rect">
            <a:avLst/>
          </a:prstGeom>
          <a:noFill/>
        </p:spPr>
        <p:txBody>
          <a:bodyPr wrap="square" rtlCol="0">
            <a:spAutoFit/>
          </a:bodyPr>
          <a:lstStyle/>
          <a:p>
            <a:r>
              <a:rPr lang="en-AU" sz="1100" dirty="0">
                <a:solidFill>
                  <a:schemeClr val="accent2"/>
                </a:solidFill>
              </a:rPr>
              <a:t>Minor NC’S</a:t>
            </a:r>
          </a:p>
        </p:txBody>
      </p:sp>
      <p:cxnSp>
        <p:nvCxnSpPr>
          <p:cNvPr id="6" name="Straight Arrow Connector 5"/>
          <p:cNvCxnSpPr>
            <a:stCxn id="4" idx="1"/>
          </p:cNvCxnSpPr>
          <p:nvPr/>
        </p:nvCxnSpPr>
        <p:spPr>
          <a:xfrm flipH="1">
            <a:off x="9598408" y="2367115"/>
            <a:ext cx="1873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75" y="1864791"/>
            <a:ext cx="9147633" cy="471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7054C29D-3C28-4452-95C8-1B354972D3E3}"/>
              </a:ext>
            </a:extLst>
          </p:cNvPr>
          <p:cNvSpPr>
            <a:spLocks noGrp="1"/>
          </p:cNvSpPr>
          <p:nvPr>
            <p:ph type="dt" sz="half" idx="10"/>
          </p:nvPr>
        </p:nvSpPr>
        <p:spPr/>
        <p:txBody>
          <a:bodyPr/>
          <a:lstStyle/>
          <a:p>
            <a:r>
              <a:rPr lang="en-US"/>
              <a:t>5/09/2019</a:t>
            </a:r>
            <a:endParaRPr lang="en-GB"/>
          </a:p>
        </p:txBody>
      </p:sp>
      <p:sp>
        <p:nvSpPr>
          <p:cNvPr id="5" name="Footer Placeholder 4">
            <a:extLst>
              <a:ext uri="{FF2B5EF4-FFF2-40B4-BE49-F238E27FC236}">
                <a16:creationId xmlns:a16="http://schemas.microsoft.com/office/drawing/2014/main" id="{02D17868-3BBC-4218-B348-1159FB3353A4}"/>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83211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575" y="370753"/>
            <a:ext cx="9281987" cy="1065551"/>
          </a:xfrm>
        </p:spPr>
        <p:txBody>
          <a:bodyPr/>
          <a:lstStyle/>
          <a:p>
            <a:r>
              <a:rPr lang="en-AU" dirty="0"/>
              <a:t>Contractor Rating Comparison</a:t>
            </a:r>
            <a:br>
              <a:rPr lang="en-AU" dirty="0"/>
            </a:br>
            <a:r>
              <a:rPr lang="en-AU" sz="1800" dirty="0"/>
              <a:t>Contractor performance has not improved greatly since the introduction of the Rating System in 2018</a:t>
            </a:r>
          </a:p>
        </p:txBody>
      </p:sp>
      <p:sp>
        <p:nvSpPr>
          <p:cNvPr id="3" name="Date Placeholder 2"/>
          <p:cNvSpPr>
            <a:spLocks noGrp="1"/>
          </p:cNvSpPr>
          <p:nvPr>
            <p:ph type="dt" sz="half" idx="10"/>
          </p:nvPr>
        </p:nvSpPr>
        <p:spPr/>
        <p:txBody>
          <a:bodyPr/>
          <a:lstStyle/>
          <a:p>
            <a:r>
              <a:rPr lang="en-US"/>
              <a:t>5/09/2019</a:t>
            </a:r>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63" y="5405648"/>
            <a:ext cx="5565661" cy="129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63" y="1810591"/>
            <a:ext cx="5502908" cy="336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692" y="1904909"/>
            <a:ext cx="2482995" cy="28284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a:extLst>
              <a:ext uri="{FF2B5EF4-FFF2-40B4-BE49-F238E27FC236}">
                <a16:creationId xmlns:a16="http://schemas.microsoft.com/office/drawing/2014/main" id="{30778F98-B71C-45D6-BF2F-68E8EE0E1C13}"/>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269431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41" y="245248"/>
            <a:ext cx="9281987" cy="1065551"/>
          </a:xfrm>
        </p:spPr>
        <p:txBody>
          <a:bodyPr/>
          <a:lstStyle/>
          <a:p>
            <a:r>
              <a:rPr lang="en-AU" dirty="0"/>
              <a:t>Contractor Ratings – 1H 2019</a:t>
            </a:r>
            <a:br>
              <a:rPr lang="en-AU" dirty="0"/>
            </a:br>
            <a:r>
              <a:rPr lang="en-AU" sz="1800" dirty="0"/>
              <a:t>Large number of contractors are underperforming although we do have a number of Superior rated contractors</a:t>
            </a:r>
            <a:endParaRPr lang="en-AU" dirty="0"/>
          </a:p>
        </p:txBody>
      </p:sp>
      <p:sp>
        <p:nvSpPr>
          <p:cNvPr id="3" name="Date Placeholder 2"/>
          <p:cNvSpPr>
            <a:spLocks noGrp="1"/>
          </p:cNvSpPr>
          <p:nvPr>
            <p:ph type="dt" sz="half" idx="10"/>
          </p:nvPr>
        </p:nvSpPr>
        <p:spPr/>
        <p:txBody>
          <a:bodyPr/>
          <a:lstStyle/>
          <a:p>
            <a:r>
              <a:rPr lang="en-US"/>
              <a:t>5/09/2019</a:t>
            </a:r>
            <a:endParaRPr lang="en-GB"/>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118" y="1513652"/>
            <a:ext cx="3783106" cy="255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7" y="1511127"/>
            <a:ext cx="3746170" cy="252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57" y="4382645"/>
            <a:ext cx="3746170" cy="252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118" y="4126577"/>
            <a:ext cx="2323799" cy="26471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a:extLst>
              <a:ext uri="{FF2B5EF4-FFF2-40B4-BE49-F238E27FC236}">
                <a16:creationId xmlns:a16="http://schemas.microsoft.com/office/drawing/2014/main" id="{E9EF9BA0-EBBE-4474-A12C-5DC611814121}"/>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409646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92" y="281106"/>
            <a:ext cx="9281987" cy="1065551"/>
          </a:xfrm>
        </p:spPr>
        <p:txBody>
          <a:bodyPr/>
          <a:lstStyle/>
          <a:p>
            <a:r>
              <a:rPr lang="en-AU" dirty="0"/>
              <a:t>Summary</a:t>
            </a:r>
          </a:p>
        </p:txBody>
      </p:sp>
      <p:sp>
        <p:nvSpPr>
          <p:cNvPr id="3" name="Date Placeholder 2"/>
          <p:cNvSpPr>
            <a:spLocks noGrp="1"/>
          </p:cNvSpPr>
          <p:nvPr>
            <p:ph type="dt" sz="half" idx="10"/>
          </p:nvPr>
        </p:nvSpPr>
        <p:spPr/>
        <p:txBody>
          <a:bodyPr/>
          <a:lstStyle/>
          <a:p>
            <a:r>
              <a:rPr lang="en-US"/>
              <a:t>5/09/2019</a:t>
            </a:r>
            <a:endParaRPr lang="en-GB"/>
          </a:p>
        </p:txBody>
      </p:sp>
      <p:sp>
        <p:nvSpPr>
          <p:cNvPr id="5" name="TextBox 4"/>
          <p:cNvSpPr txBox="1"/>
          <p:nvPr/>
        </p:nvSpPr>
        <p:spPr>
          <a:xfrm>
            <a:off x="592331" y="1312590"/>
            <a:ext cx="9390310" cy="5755422"/>
          </a:xfrm>
          <a:prstGeom prst="rect">
            <a:avLst/>
          </a:prstGeom>
          <a:noFill/>
        </p:spPr>
        <p:txBody>
          <a:bodyPr wrap="square" rtlCol="0">
            <a:spAutoFit/>
          </a:bodyPr>
          <a:lstStyle/>
          <a:p>
            <a:pPr marL="285750" indent="-285750">
              <a:buFont typeface="Arial" panose="020B0604020202020204" pitchFamily="34" charset="0"/>
              <a:buChar char="•"/>
            </a:pPr>
            <a:r>
              <a:rPr lang="en-AU" sz="1600" dirty="0"/>
              <a:t>Audit turnaround times from initial audit request to issuing the audit report is &lt; 8 business days</a:t>
            </a:r>
          </a:p>
          <a:p>
            <a:pPr marL="742950" lvl="1" indent="-285750">
              <a:buFont typeface="Arial" panose="020B0604020202020204" pitchFamily="34" charset="0"/>
              <a:buChar char="•"/>
            </a:pPr>
            <a:r>
              <a:rPr lang="en-AU" sz="1600" dirty="0"/>
              <a:t>If projects passed the first audit this would reduce re-audits and result in a quicker turnaround time</a:t>
            </a:r>
          </a:p>
          <a:p>
            <a:pPr lvl="1"/>
            <a:endParaRPr lang="en-AU" sz="1600" dirty="0"/>
          </a:p>
          <a:p>
            <a:pPr marL="285750" indent="-285750">
              <a:buFont typeface="Arial" panose="020B0604020202020204" pitchFamily="34" charset="0"/>
              <a:buChar char="•"/>
            </a:pPr>
            <a:r>
              <a:rPr lang="en-AU" sz="1600" dirty="0"/>
              <a:t>Issues still associated with:</a:t>
            </a:r>
          </a:p>
          <a:p>
            <a:pPr marL="742950" lvl="1" indent="-285750">
              <a:buFont typeface="Arial" panose="020B0604020202020204" pitchFamily="34" charset="0"/>
              <a:buChar char="•"/>
            </a:pPr>
            <a:r>
              <a:rPr lang="en-AU" sz="1600" dirty="0"/>
              <a:t>Marker Tape</a:t>
            </a:r>
          </a:p>
          <a:p>
            <a:pPr marL="742950" lvl="1" indent="-285750">
              <a:buFont typeface="Arial" panose="020B0604020202020204" pitchFamily="34" charset="0"/>
              <a:buChar char="•"/>
            </a:pPr>
            <a:r>
              <a:rPr lang="en-AU" sz="1600" dirty="0"/>
              <a:t>Cable detailing inaccuracies</a:t>
            </a:r>
          </a:p>
          <a:p>
            <a:pPr marL="742950" lvl="1" indent="-285750">
              <a:buFont typeface="Arial" panose="020B0604020202020204" pitchFamily="34" charset="0"/>
              <a:buChar char="•"/>
            </a:pPr>
            <a:r>
              <a:rPr lang="en-AU" sz="1600" dirty="0"/>
              <a:t>Service Pits being installed too low</a:t>
            </a:r>
          </a:p>
          <a:p>
            <a:pPr marL="742950" lvl="1"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Contractor Ratings</a:t>
            </a:r>
          </a:p>
          <a:p>
            <a:pPr marL="742950" lvl="1" indent="-285750">
              <a:buFont typeface="Arial" panose="020B0604020202020204" pitchFamily="34" charset="0"/>
              <a:buChar char="•"/>
            </a:pPr>
            <a:r>
              <a:rPr lang="en-AU" sz="1600" dirty="0"/>
              <a:t>Civil Contractor Ratings are the lowest since the introduction of the scheme in 2018</a:t>
            </a:r>
          </a:p>
          <a:p>
            <a:pPr marL="742950" lvl="1" indent="-285750">
              <a:buFont typeface="Arial" panose="020B0604020202020204" pitchFamily="34" charset="0"/>
              <a:buChar char="•"/>
            </a:pPr>
            <a:r>
              <a:rPr lang="en-AU" sz="1600" dirty="0"/>
              <a:t>Electrical Contractor Ratings have also declined from Q1 2019</a:t>
            </a:r>
          </a:p>
          <a:p>
            <a:pPr marL="742950" lvl="1"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Anecdotally not all companies are performing QA checks prior to requesting final audit which has resulted in:</a:t>
            </a:r>
          </a:p>
          <a:p>
            <a:pPr marL="742950" lvl="1" indent="-285750">
              <a:buFont typeface="Arial" panose="020B0604020202020204" pitchFamily="34" charset="0"/>
              <a:buChar char="•"/>
            </a:pPr>
            <a:r>
              <a:rPr lang="en-AU" sz="1600" dirty="0"/>
              <a:t>Increase in the volume of re-audits</a:t>
            </a:r>
          </a:p>
          <a:p>
            <a:pPr marL="742950" lvl="1" indent="-285750">
              <a:buFont typeface="Arial" panose="020B0604020202020204" pitchFamily="34" charset="0"/>
              <a:buChar char="•"/>
            </a:pPr>
            <a:r>
              <a:rPr lang="en-AU" sz="1600" dirty="0"/>
              <a:t>Increase in non-conformances identified</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err="1"/>
              <a:t>Powercor</a:t>
            </a:r>
            <a:r>
              <a:rPr lang="en-AU" sz="1600" dirty="0"/>
              <a:t> expectation is that ALL project have undergone a site inspection including a Quality Control/Assurance check prior to submitting the Final Network Audit Request</a:t>
            </a:r>
          </a:p>
          <a:p>
            <a:endParaRPr lang="en-AU" sz="1600" dirty="0"/>
          </a:p>
          <a:p>
            <a:pPr marL="742950" lvl="1"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
        <p:nvSpPr>
          <p:cNvPr id="4" name="Footer Placeholder 3">
            <a:extLst>
              <a:ext uri="{FF2B5EF4-FFF2-40B4-BE49-F238E27FC236}">
                <a16:creationId xmlns:a16="http://schemas.microsoft.com/office/drawing/2014/main" id="{FC5C742E-224E-471F-A5B4-5969140C30BD}"/>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141980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Appendices</a:t>
            </a:r>
          </a:p>
        </p:txBody>
      </p:sp>
      <p:sp>
        <p:nvSpPr>
          <p:cNvPr id="3" name="Date Placeholder 2"/>
          <p:cNvSpPr>
            <a:spLocks noGrp="1"/>
          </p:cNvSpPr>
          <p:nvPr>
            <p:ph type="dt" sz="half" idx="10"/>
          </p:nvPr>
        </p:nvSpPr>
        <p:spPr/>
        <p:txBody>
          <a:bodyPr/>
          <a:lstStyle/>
          <a:p>
            <a:r>
              <a:rPr lang="en-US"/>
              <a:t>5/09/2019</a:t>
            </a:r>
            <a:endParaRPr lang="en-GB" dirty="0"/>
          </a:p>
        </p:txBody>
      </p:sp>
      <p:sp>
        <p:nvSpPr>
          <p:cNvPr id="4" name="Footer Placeholder 3"/>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70420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7A604C03-A97F-497F-993E-EF5BC18516FF}"/>
              </a:ext>
            </a:extLst>
          </p:cNvPr>
          <p:cNvGraphicFramePr>
            <a:graphicFrameLocks/>
          </p:cNvGraphicFramePr>
          <p:nvPr>
            <p:extLst/>
          </p:nvPr>
        </p:nvGraphicFramePr>
        <p:xfrm>
          <a:off x="1399886" y="2208927"/>
          <a:ext cx="5474845" cy="1163385"/>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sz="2903" dirty="0"/>
              <a:t>Update heading</a:t>
            </a:r>
          </a:p>
        </p:txBody>
      </p:sp>
      <p:grpSp>
        <p:nvGrpSpPr>
          <p:cNvPr id="7" name="Group 6">
            <a:extLst>
              <a:ext uri="{FF2B5EF4-FFF2-40B4-BE49-F238E27FC236}">
                <a16:creationId xmlns:a16="http://schemas.microsoft.com/office/drawing/2014/main" id="{649B1B75-F717-4D43-B376-0B4E2A20C67E}"/>
              </a:ext>
            </a:extLst>
          </p:cNvPr>
          <p:cNvGrpSpPr>
            <a:grpSpLocks/>
          </p:cNvGrpSpPr>
          <p:nvPr/>
        </p:nvGrpSpPr>
        <p:grpSpPr bwMode="auto">
          <a:xfrm>
            <a:off x="1092939" y="26122"/>
            <a:ext cx="697145" cy="642938"/>
            <a:chOff x="2298581" y="3158380"/>
            <a:chExt cx="1169087" cy="857663"/>
          </a:xfrm>
        </p:grpSpPr>
        <p:grpSp>
          <p:nvGrpSpPr>
            <p:cNvPr id="8" name="Group 46">
              <a:extLst>
                <a:ext uri="{FF2B5EF4-FFF2-40B4-BE49-F238E27FC236}">
                  <a16:creationId xmlns:a16="http://schemas.microsoft.com/office/drawing/2014/main" id="{F4F9DE11-88BC-4283-A9CF-A0C410B69F44}"/>
                </a:ext>
              </a:extLst>
            </p:cNvPr>
            <p:cNvGrpSpPr>
              <a:grpSpLocks/>
            </p:cNvGrpSpPr>
            <p:nvPr/>
          </p:nvGrpSpPr>
          <p:grpSpPr bwMode="auto">
            <a:xfrm>
              <a:off x="2451081" y="3158380"/>
              <a:ext cx="902607" cy="857663"/>
              <a:chOff x="2451079" y="3158378"/>
              <a:chExt cx="902607" cy="857663"/>
            </a:xfrm>
          </p:grpSpPr>
          <p:sp>
            <p:nvSpPr>
              <p:cNvPr id="12" name="Oval 11">
                <a:extLst>
                  <a:ext uri="{FF2B5EF4-FFF2-40B4-BE49-F238E27FC236}">
                    <a16:creationId xmlns:a16="http://schemas.microsoft.com/office/drawing/2014/main" id="{0E12C4C3-6F11-4C11-ACED-E55AA2772306}"/>
                  </a:ext>
                </a:extLst>
              </p:cNvPr>
              <p:cNvSpPr/>
              <p:nvPr/>
            </p:nvSpPr>
            <p:spPr>
              <a:xfrm>
                <a:off x="2451068" y="3158378"/>
                <a:ext cx="857755" cy="85766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544">
                  <a:defRPr/>
                </a:pPr>
                <a:endParaRPr lang="en-US" sz="816" b="1">
                  <a:solidFill>
                    <a:prstClr val="white"/>
                  </a:solidFill>
                  <a:latin typeface="Arial"/>
                </a:endParaRPr>
              </a:p>
            </p:txBody>
          </p:sp>
          <p:sp>
            <p:nvSpPr>
              <p:cNvPr id="13" name="Oval 12">
                <a:extLst>
                  <a:ext uri="{FF2B5EF4-FFF2-40B4-BE49-F238E27FC236}">
                    <a16:creationId xmlns:a16="http://schemas.microsoft.com/office/drawing/2014/main" id="{D56E7028-D216-47F4-86EB-FB83F33DCA3F}"/>
                  </a:ext>
                </a:extLst>
              </p:cNvPr>
              <p:cNvSpPr/>
              <p:nvPr/>
            </p:nvSpPr>
            <p:spPr>
              <a:xfrm>
                <a:off x="2495545" y="3158378"/>
                <a:ext cx="857754" cy="85766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544">
                  <a:defRPr/>
                </a:pPr>
                <a:endParaRPr lang="en-US" sz="816" b="1">
                  <a:solidFill>
                    <a:prstClr val="white"/>
                  </a:solidFill>
                  <a:latin typeface="Arial"/>
                </a:endParaRPr>
              </a:p>
            </p:txBody>
          </p:sp>
        </p:grpSp>
        <p:sp>
          <p:nvSpPr>
            <p:cNvPr id="9" name="Rectangle 8">
              <a:extLst>
                <a:ext uri="{FF2B5EF4-FFF2-40B4-BE49-F238E27FC236}">
                  <a16:creationId xmlns:a16="http://schemas.microsoft.com/office/drawing/2014/main" id="{FF93E5A4-65B7-42CF-B4E2-23F97252FEC2}"/>
                </a:ext>
              </a:extLst>
            </p:cNvPr>
            <p:cNvSpPr/>
            <p:nvPr/>
          </p:nvSpPr>
          <p:spPr>
            <a:xfrm>
              <a:off x="2298581" y="3308736"/>
              <a:ext cx="1169087" cy="495588"/>
            </a:xfrm>
            <a:prstGeom prst="rect">
              <a:avLst/>
            </a:prstGeom>
          </p:spPr>
          <p:txBody>
            <a:bodyPr>
              <a:spAutoFit/>
            </a:bodyPr>
            <a:lstStyle/>
            <a:p>
              <a:pPr algn="ctr" defTabSz="829544">
                <a:defRPr/>
              </a:pPr>
              <a:r>
                <a:rPr lang="en-US" sz="1814" b="1" dirty="0">
                  <a:solidFill>
                    <a:prstClr val="white"/>
                  </a:solidFill>
                  <a:latin typeface="Arial"/>
                  <a:ea typeface="Calibri" panose="020F0502020204030204" pitchFamily="34" charset="0"/>
                </a:rPr>
                <a:t>3</a:t>
              </a:r>
              <a:endParaRPr lang="en-US" sz="907" b="1" dirty="0">
                <a:solidFill>
                  <a:prstClr val="white"/>
                </a:solidFill>
                <a:latin typeface="Arial"/>
              </a:endParaRPr>
            </a:p>
          </p:txBody>
        </p:sp>
      </p:grpSp>
      <p:sp>
        <p:nvSpPr>
          <p:cNvPr id="14" name="Rectangle 13">
            <a:extLst>
              <a:ext uri="{FF2B5EF4-FFF2-40B4-BE49-F238E27FC236}">
                <a16:creationId xmlns:a16="http://schemas.microsoft.com/office/drawing/2014/main" id="{56BFA87C-845B-49D2-A0BC-8A9C9DCA25F4}"/>
              </a:ext>
            </a:extLst>
          </p:cNvPr>
          <p:cNvSpPr/>
          <p:nvPr/>
        </p:nvSpPr>
        <p:spPr bwMode="auto">
          <a:xfrm flipH="1">
            <a:off x="1748323" y="142322"/>
            <a:ext cx="1294134" cy="400110"/>
          </a:xfrm>
          <a:prstGeom prst="rect">
            <a:avLst/>
          </a:prstGeom>
        </p:spPr>
        <p:txBody>
          <a:bodyPr wrap="square">
            <a:spAutoFit/>
          </a:bodyPr>
          <a:lstStyle/>
          <a:p>
            <a:pPr defTabSz="829544">
              <a:lnSpc>
                <a:spcPts val="1198"/>
              </a:lnSpc>
              <a:defRPr/>
            </a:pPr>
            <a:r>
              <a:rPr lang="en-US" sz="1270" dirty="0">
                <a:solidFill>
                  <a:srgbClr val="243B87"/>
                </a:solidFill>
                <a:latin typeface="Arial"/>
                <a:cs typeface="Arial" panose="020B0604020202020204" pitchFamily="34" charset="0"/>
              </a:rPr>
              <a:t>Construction </a:t>
            </a:r>
          </a:p>
          <a:p>
            <a:pPr defTabSz="829544">
              <a:lnSpc>
                <a:spcPts val="1198"/>
              </a:lnSpc>
              <a:defRPr/>
            </a:pPr>
            <a:r>
              <a:rPr lang="en-US" sz="1270" dirty="0">
                <a:solidFill>
                  <a:srgbClr val="243B87"/>
                </a:solidFill>
                <a:latin typeface="Arial"/>
                <a:cs typeface="Arial" panose="020B0604020202020204" pitchFamily="34" charset="0"/>
              </a:rPr>
              <a:t>Audit</a:t>
            </a:r>
          </a:p>
        </p:txBody>
      </p:sp>
      <p:sp>
        <p:nvSpPr>
          <p:cNvPr id="18" name="Rectangle 17">
            <a:extLst>
              <a:ext uri="{FF2B5EF4-FFF2-40B4-BE49-F238E27FC236}">
                <a16:creationId xmlns:a16="http://schemas.microsoft.com/office/drawing/2014/main" id="{F79D4D33-8466-4D38-A5C0-37B701E484B1}"/>
              </a:ext>
            </a:extLst>
          </p:cNvPr>
          <p:cNvSpPr/>
          <p:nvPr/>
        </p:nvSpPr>
        <p:spPr>
          <a:xfrm>
            <a:off x="1733147" y="3484046"/>
            <a:ext cx="4864678" cy="319410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544"/>
            <a:endParaRPr lang="en-US" sz="998">
              <a:noFill/>
              <a:latin typeface="Arial"/>
            </a:endParaRPr>
          </a:p>
        </p:txBody>
      </p:sp>
      <p:sp>
        <p:nvSpPr>
          <p:cNvPr id="21" name="Rectangle 20">
            <a:extLst>
              <a:ext uri="{FF2B5EF4-FFF2-40B4-BE49-F238E27FC236}">
                <a16:creationId xmlns:a16="http://schemas.microsoft.com/office/drawing/2014/main" id="{22AB8588-200A-4427-A4B7-453D744CFA3C}"/>
              </a:ext>
            </a:extLst>
          </p:cNvPr>
          <p:cNvSpPr/>
          <p:nvPr/>
        </p:nvSpPr>
        <p:spPr>
          <a:xfrm>
            <a:off x="1733148" y="1612234"/>
            <a:ext cx="6942916" cy="343620"/>
          </a:xfrm>
          <a:prstGeom prst="rect">
            <a:avLst/>
          </a:prstGeom>
        </p:spPr>
        <p:txBody>
          <a:bodyPr wrap="square">
            <a:spAutoFit/>
          </a:bodyPr>
          <a:lstStyle/>
          <a:p>
            <a:pPr defTabSz="829544"/>
            <a:r>
              <a:rPr lang="en-US" sz="1633" dirty="0">
                <a:solidFill>
                  <a:srgbClr val="1A2331"/>
                </a:solidFill>
                <a:latin typeface="Arial"/>
              </a:rPr>
              <a:t>[insert commentary</a:t>
            </a:r>
            <a:endParaRPr lang="en-AU" sz="1633" dirty="0">
              <a:solidFill>
                <a:srgbClr val="1A2331"/>
              </a:solidFill>
              <a:latin typeface="Arial"/>
            </a:endParaRPr>
          </a:p>
        </p:txBody>
      </p:sp>
      <p:sp>
        <p:nvSpPr>
          <p:cNvPr id="22" name="Rectangle 21">
            <a:extLst>
              <a:ext uri="{FF2B5EF4-FFF2-40B4-BE49-F238E27FC236}">
                <a16:creationId xmlns:a16="http://schemas.microsoft.com/office/drawing/2014/main" id="{617CE1E2-758E-4BE5-BB46-7766A807AB57}"/>
              </a:ext>
            </a:extLst>
          </p:cNvPr>
          <p:cNvSpPr/>
          <p:nvPr/>
        </p:nvSpPr>
        <p:spPr>
          <a:xfrm>
            <a:off x="6919584" y="3484045"/>
            <a:ext cx="2483146" cy="3259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232" indent="-259232" defTabSz="829544">
              <a:buFont typeface="Arial" panose="020B0604020202020204" pitchFamily="34" charset="0"/>
              <a:buChar char="•"/>
            </a:pPr>
            <a:r>
              <a:rPr lang="en-AU" sz="1270" dirty="0">
                <a:solidFill>
                  <a:srgbClr val="1A2331"/>
                </a:solidFill>
                <a:latin typeface="Arial"/>
              </a:rPr>
              <a:t>Add comments</a:t>
            </a:r>
          </a:p>
          <a:p>
            <a:pPr marL="259232" indent="-259232" algn="ctr" defTabSz="829544">
              <a:buFont typeface="Arial" panose="020B0604020202020204" pitchFamily="34" charset="0"/>
              <a:buChar char="•"/>
            </a:pPr>
            <a:endParaRPr lang="en-AU" sz="1270" dirty="0">
              <a:solidFill>
                <a:srgbClr val="1A2331"/>
              </a:solidFill>
              <a:latin typeface="Arial"/>
            </a:endParaRPr>
          </a:p>
        </p:txBody>
      </p:sp>
      <p:sp>
        <p:nvSpPr>
          <p:cNvPr id="23" name="Rectangle 22">
            <a:extLst>
              <a:ext uri="{FF2B5EF4-FFF2-40B4-BE49-F238E27FC236}">
                <a16:creationId xmlns:a16="http://schemas.microsoft.com/office/drawing/2014/main" id="{A902E863-F358-488D-95CD-269BA70B401F}"/>
              </a:ext>
            </a:extLst>
          </p:cNvPr>
          <p:cNvSpPr/>
          <p:nvPr/>
        </p:nvSpPr>
        <p:spPr>
          <a:xfrm>
            <a:off x="6919585" y="2282724"/>
            <a:ext cx="2472826" cy="1038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dirty="0">
              <a:solidFill>
                <a:srgbClr val="1A2331"/>
              </a:solidFill>
              <a:highlight>
                <a:srgbClr val="FFFF00"/>
              </a:highlight>
              <a:latin typeface="Arial"/>
            </a:endParaRPr>
          </a:p>
        </p:txBody>
      </p:sp>
      <p:sp>
        <p:nvSpPr>
          <p:cNvPr id="24" name="Rectangle 23">
            <a:extLst>
              <a:ext uri="{FF2B5EF4-FFF2-40B4-BE49-F238E27FC236}">
                <a16:creationId xmlns:a16="http://schemas.microsoft.com/office/drawing/2014/main" id="{91244BBC-89FF-47A6-9A1F-0BA9F6F1F93F}"/>
              </a:ext>
            </a:extLst>
          </p:cNvPr>
          <p:cNvSpPr/>
          <p:nvPr/>
        </p:nvSpPr>
        <p:spPr>
          <a:xfrm>
            <a:off x="5788801" y="2542524"/>
            <a:ext cx="133594" cy="40923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prstClr val="white"/>
              </a:solidFill>
              <a:latin typeface="Arial"/>
            </a:endParaRPr>
          </a:p>
        </p:txBody>
      </p:sp>
      <p:sp>
        <p:nvSpPr>
          <p:cNvPr id="19" name="Rectangle 18">
            <a:extLst>
              <a:ext uri="{FF2B5EF4-FFF2-40B4-BE49-F238E27FC236}">
                <a16:creationId xmlns:a16="http://schemas.microsoft.com/office/drawing/2014/main" id="{E4134D41-EDEE-4D55-AD6A-F8ADB9BDD5B3}"/>
              </a:ext>
            </a:extLst>
          </p:cNvPr>
          <p:cNvSpPr/>
          <p:nvPr/>
        </p:nvSpPr>
        <p:spPr>
          <a:xfrm>
            <a:off x="7112440" y="2356784"/>
            <a:ext cx="887841" cy="257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r>
              <a:rPr lang="en-AU" sz="998" dirty="0">
                <a:solidFill>
                  <a:srgbClr val="1A2331"/>
                </a:solidFill>
                <a:latin typeface="Arial"/>
              </a:rPr>
              <a:t>Performance</a:t>
            </a:r>
          </a:p>
        </p:txBody>
      </p:sp>
      <p:sp>
        <p:nvSpPr>
          <p:cNvPr id="25" name="Rectangle 24">
            <a:extLst>
              <a:ext uri="{FF2B5EF4-FFF2-40B4-BE49-F238E27FC236}">
                <a16:creationId xmlns:a16="http://schemas.microsoft.com/office/drawing/2014/main" id="{6C2C33AB-9AEA-4766-8D68-43E040A173FF}"/>
              </a:ext>
            </a:extLst>
          </p:cNvPr>
          <p:cNvSpPr/>
          <p:nvPr/>
        </p:nvSpPr>
        <p:spPr>
          <a:xfrm>
            <a:off x="8390628" y="2356784"/>
            <a:ext cx="887841" cy="2571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r>
              <a:rPr lang="en-AU" sz="998" dirty="0">
                <a:solidFill>
                  <a:srgbClr val="1A2331"/>
                </a:solidFill>
                <a:latin typeface="Arial"/>
              </a:rPr>
              <a:t>Target</a:t>
            </a:r>
          </a:p>
        </p:txBody>
      </p:sp>
      <p:sp>
        <p:nvSpPr>
          <p:cNvPr id="27" name="Rectangle 26">
            <a:extLst>
              <a:ext uri="{FF2B5EF4-FFF2-40B4-BE49-F238E27FC236}">
                <a16:creationId xmlns:a16="http://schemas.microsoft.com/office/drawing/2014/main" id="{AA836EEF-A670-40FF-AAF7-DB9A9859E4A8}"/>
              </a:ext>
            </a:extLst>
          </p:cNvPr>
          <p:cNvSpPr/>
          <p:nvPr/>
        </p:nvSpPr>
        <p:spPr>
          <a:xfrm>
            <a:off x="7112441" y="2710426"/>
            <a:ext cx="887841" cy="530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dirty="0">
              <a:solidFill>
                <a:srgbClr val="243B87"/>
              </a:solidFill>
              <a:latin typeface="Arial"/>
            </a:endParaRPr>
          </a:p>
        </p:txBody>
      </p:sp>
      <p:sp>
        <p:nvSpPr>
          <p:cNvPr id="28" name="Rectangle 27">
            <a:extLst>
              <a:ext uri="{FF2B5EF4-FFF2-40B4-BE49-F238E27FC236}">
                <a16:creationId xmlns:a16="http://schemas.microsoft.com/office/drawing/2014/main" id="{2497C6B1-D3B6-4697-B058-3AE92E21884A}"/>
              </a:ext>
            </a:extLst>
          </p:cNvPr>
          <p:cNvSpPr/>
          <p:nvPr/>
        </p:nvSpPr>
        <p:spPr>
          <a:xfrm>
            <a:off x="8394677" y="2710426"/>
            <a:ext cx="887841" cy="530534"/>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dirty="0">
              <a:solidFill>
                <a:srgbClr val="243B87"/>
              </a:solidFill>
              <a:latin typeface="Arial"/>
            </a:endParaRPr>
          </a:p>
        </p:txBody>
      </p:sp>
      <p:sp>
        <p:nvSpPr>
          <p:cNvPr id="29" name="Rectangle 28">
            <a:extLst>
              <a:ext uri="{FF2B5EF4-FFF2-40B4-BE49-F238E27FC236}">
                <a16:creationId xmlns:a16="http://schemas.microsoft.com/office/drawing/2014/main" id="{FBAC75A7-EC83-4201-BF2A-48EB61508BDB}"/>
              </a:ext>
            </a:extLst>
          </p:cNvPr>
          <p:cNvSpPr/>
          <p:nvPr/>
        </p:nvSpPr>
        <p:spPr>
          <a:xfrm>
            <a:off x="8060358" y="2784317"/>
            <a:ext cx="283629" cy="383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r>
              <a:rPr lang="en-AU" sz="1633" dirty="0">
                <a:solidFill>
                  <a:srgbClr val="243B87"/>
                </a:solidFill>
                <a:latin typeface="Arial"/>
              </a:rPr>
              <a:t>V</a:t>
            </a:r>
          </a:p>
        </p:txBody>
      </p:sp>
      <p:sp>
        <p:nvSpPr>
          <p:cNvPr id="31" name="TextBox 30">
            <a:extLst>
              <a:ext uri="{FF2B5EF4-FFF2-40B4-BE49-F238E27FC236}">
                <a16:creationId xmlns:a16="http://schemas.microsoft.com/office/drawing/2014/main" id="{17100847-548A-4953-A69D-8DB392AD72B0}"/>
              </a:ext>
            </a:extLst>
          </p:cNvPr>
          <p:cNvSpPr txBox="1"/>
          <p:nvPr/>
        </p:nvSpPr>
        <p:spPr>
          <a:xfrm>
            <a:off x="1199616" y="6916731"/>
            <a:ext cx="7234194" cy="468975"/>
          </a:xfrm>
          <a:prstGeom prst="rect">
            <a:avLst/>
          </a:prstGeom>
          <a:noFill/>
        </p:spPr>
        <p:txBody>
          <a:bodyPr wrap="square" rtlCol="0">
            <a:spAutoFit/>
          </a:bodyPr>
          <a:lstStyle/>
          <a:p>
            <a:pPr defTabSz="829544"/>
            <a:r>
              <a:rPr lang="en-AU" sz="816" dirty="0">
                <a:solidFill>
                  <a:srgbClr val="1A2331"/>
                </a:solidFill>
                <a:latin typeface="Arial"/>
              </a:rPr>
              <a:t>1. Few projects pass with zero non-conformances, most projects receive an unapproved status and their approval is subject to providing evidence that identified non-conformances have in been fixed. This sometimes happens in real time with the auditor on site or via the contractor providing photographic evidence of the fix at a later date</a:t>
            </a:r>
          </a:p>
        </p:txBody>
      </p:sp>
      <p:graphicFrame>
        <p:nvGraphicFramePr>
          <p:cNvPr id="35" name="Chart 34">
            <a:extLst>
              <a:ext uri="{FF2B5EF4-FFF2-40B4-BE49-F238E27FC236}">
                <a16:creationId xmlns:a16="http://schemas.microsoft.com/office/drawing/2014/main" id="{8E86F261-B1D6-4D88-8FAA-BB69E191566C}"/>
              </a:ext>
            </a:extLst>
          </p:cNvPr>
          <p:cNvGraphicFramePr>
            <a:graphicFrameLocks/>
          </p:cNvGraphicFramePr>
          <p:nvPr/>
        </p:nvGraphicFramePr>
        <p:xfrm>
          <a:off x="2074048" y="3656271"/>
          <a:ext cx="41828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a:extLst>
              <a:ext uri="{FF2B5EF4-FFF2-40B4-BE49-F238E27FC236}">
                <a16:creationId xmlns:a16="http://schemas.microsoft.com/office/drawing/2014/main" id="{D030D205-A6E8-4C67-81AA-0AD405357136}"/>
              </a:ext>
            </a:extLst>
          </p:cNvPr>
          <p:cNvSpPr>
            <a:spLocks noGrp="1"/>
          </p:cNvSpPr>
          <p:nvPr>
            <p:ph type="dt" sz="half" idx="10"/>
          </p:nvPr>
        </p:nvSpPr>
        <p:spPr/>
        <p:txBody>
          <a:bodyPr/>
          <a:lstStyle/>
          <a:p>
            <a:r>
              <a:rPr lang="en-US"/>
              <a:t>5/09/2019</a:t>
            </a:r>
            <a:endParaRPr lang="en-GB" dirty="0"/>
          </a:p>
        </p:txBody>
      </p:sp>
      <p:sp>
        <p:nvSpPr>
          <p:cNvPr id="3" name="Footer Placeholder 2">
            <a:extLst>
              <a:ext uri="{FF2B5EF4-FFF2-40B4-BE49-F238E27FC236}">
                <a16:creationId xmlns:a16="http://schemas.microsoft.com/office/drawing/2014/main" id="{D60CF885-F87F-4329-BBAC-75AD07E67547}"/>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5121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Date Placeholder 2"/>
          <p:cNvSpPr>
            <a:spLocks noGrp="1"/>
          </p:cNvSpPr>
          <p:nvPr>
            <p:ph type="dt" sz="half" idx="10"/>
          </p:nvPr>
        </p:nvSpPr>
        <p:spPr/>
        <p:txBody>
          <a:bodyPr/>
          <a:lstStyle/>
          <a:p>
            <a:r>
              <a:rPr lang="en-US"/>
              <a:t>5/09/2019</a:t>
            </a:r>
            <a:endParaRPr lang="en-GB" dirty="0"/>
          </a:p>
        </p:txBody>
      </p:sp>
      <p:sp>
        <p:nvSpPr>
          <p:cNvPr id="4" name="Footer Placeholder 3"/>
          <p:cNvSpPr>
            <a:spLocks noGrp="1"/>
          </p:cNvSpPr>
          <p:nvPr>
            <p:ph type="ftr" sz="quarter" idx="11"/>
          </p:nvPr>
        </p:nvSpPr>
        <p:spPr/>
        <p:txBody>
          <a:bodyPr/>
          <a:lstStyle/>
          <a:p>
            <a:r>
              <a:rPr lang="en-AU"/>
              <a:t>Constestable Works Consultative Committee</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64" y="2978039"/>
            <a:ext cx="7000402" cy="239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16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21" y="228680"/>
            <a:ext cx="9281987" cy="1065551"/>
          </a:xfrm>
        </p:spPr>
        <p:txBody>
          <a:bodyPr/>
          <a:lstStyle/>
          <a:p>
            <a:r>
              <a:rPr lang="en-AU" dirty="0"/>
              <a:t>Audit Volumes</a:t>
            </a:r>
            <a:br>
              <a:rPr lang="en-AU" dirty="0"/>
            </a:br>
            <a:r>
              <a:rPr lang="en-AU" sz="2000" dirty="0"/>
              <a:t>We are not seeing an improvement in performance with an increase in the volume of re-audits </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424993945"/>
              </p:ext>
            </p:extLst>
          </p:nvPr>
        </p:nvGraphicFramePr>
        <p:xfrm>
          <a:off x="578504" y="1703308"/>
          <a:ext cx="5691836" cy="1314450"/>
        </p:xfrm>
        <a:graphic>
          <a:graphicData uri="http://schemas.openxmlformats.org/drawingml/2006/table">
            <a:tbl>
              <a:tblPr firstRow="1" bandRow="1">
                <a:tableStyleId>{5C22544A-7EE6-4342-B048-85BDC9FD1C3A}</a:tableStyleId>
              </a:tblPr>
              <a:tblGrid>
                <a:gridCol w="1416470">
                  <a:extLst>
                    <a:ext uri="{9D8B030D-6E8A-4147-A177-3AD203B41FA5}">
                      <a16:colId xmlns:a16="http://schemas.microsoft.com/office/drawing/2014/main" val="20000"/>
                    </a:ext>
                  </a:extLst>
                </a:gridCol>
                <a:gridCol w="2154740">
                  <a:extLst>
                    <a:ext uri="{9D8B030D-6E8A-4147-A177-3AD203B41FA5}">
                      <a16:colId xmlns:a16="http://schemas.microsoft.com/office/drawing/2014/main" val="20001"/>
                    </a:ext>
                  </a:extLst>
                </a:gridCol>
                <a:gridCol w="2120626">
                  <a:extLst>
                    <a:ext uri="{9D8B030D-6E8A-4147-A177-3AD203B41FA5}">
                      <a16:colId xmlns:a16="http://schemas.microsoft.com/office/drawing/2014/main" val="20002"/>
                    </a:ext>
                  </a:extLst>
                </a:gridCol>
              </a:tblGrid>
              <a:tr h="327143">
                <a:tc>
                  <a:txBody>
                    <a:bodyPr/>
                    <a:lstStyle/>
                    <a:p>
                      <a:pPr algn="ctr"/>
                      <a:r>
                        <a:rPr lang="en-AU" dirty="0"/>
                        <a:t>Year</a:t>
                      </a:r>
                    </a:p>
                  </a:txBody>
                  <a:tcPr/>
                </a:tc>
                <a:tc>
                  <a:txBody>
                    <a:bodyPr/>
                    <a:lstStyle/>
                    <a:p>
                      <a:pPr algn="ctr"/>
                      <a:r>
                        <a:rPr lang="en-AU" dirty="0"/>
                        <a:t>No of Projects</a:t>
                      </a:r>
                      <a:r>
                        <a:rPr lang="en-AU" baseline="0" dirty="0"/>
                        <a:t> Audited</a:t>
                      </a:r>
                      <a:endParaRPr lang="en-AU" dirty="0"/>
                    </a:p>
                  </a:txBody>
                  <a:tcPr/>
                </a:tc>
                <a:tc>
                  <a:txBody>
                    <a:bodyPr/>
                    <a:lstStyle/>
                    <a:p>
                      <a:pPr algn="ctr"/>
                      <a:r>
                        <a:rPr lang="en-AU" dirty="0"/>
                        <a:t>Total no of Audits conducted</a:t>
                      </a:r>
                    </a:p>
                  </a:txBody>
                  <a:tcPr/>
                </a:tc>
                <a:extLst>
                  <a:ext uri="{0D108BD9-81ED-4DB2-BD59-A6C34878D82A}">
                    <a16:rowId xmlns:a16="http://schemas.microsoft.com/office/drawing/2014/main" val="10000"/>
                  </a:ext>
                </a:extLst>
              </a:tr>
              <a:tr h="370840">
                <a:tc>
                  <a:txBody>
                    <a:bodyPr/>
                    <a:lstStyle/>
                    <a:p>
                      <a:r>
                        <a:rPr lang="en-AU" dirty="0"/>
                        <a:t>2018</a:t>
                      </a:r>
                    </a:p>
                  </a:txBody>
                  <a:tcPr/>
                </a:tc>
                <a:tc>
                  <a:txBody>
                    <a:bodyPr/>
                    <a:lstStyle/>
                    <a:p>
                      <a:pPr algn="ctr"/>
                      <a:r>
                        <a:rPr lang="en-AU" dirty="0"/>
                        <a:t>391</a:t>
                      </a:r>
                    </a:p>
                  </a:txBody>
                  <a:tcPr/>
                </a:tc>
                <a:tc>
                  <a:txBody>
                    <a:bodyPr/>
                    <a:lstStyle/>
                    <a:p>
                      <a:pPr algn="ctr"/>
                      <a:r>
                        <a:rPr lang="en-AU" dirty="0"/>
                        <a:t>739</a:t>
                      </a:r>
                    </a:p>
                  </a:txBody>
                  <a:tcPr/>
                </a:tc>
                <a:extLst>
                  <a:ext uri="{0D108BD9-81ED-4DB2-BD59-A6C34878D82A}">
                    <a16:rowId xmlns:a16="http://schemas.microsoft.com/office/drawing/2014/main" val="10001"/>
                  </a:ext>
                </a:extLst>
              </a:tr>
              <a:tr h="370840">
                <a:tc>
                  <a:txBody>
                    <a:bodyPr/>
                    <a:lstStyle/>
                    <a:p>
                      <a:r>
                        <a:rPr lang="en-AU" dirty="0"/>
                        <a:t>YTD</a:t>
                      </a:r>
                      <a:r>
                        <a:rPr lang="en-AU" baseline="0" dirty="0"/>
                        <a:t> 2019</a:t>
                      </a:r>
                      <a:endParaRPr lang="en-AU" dirty="0"/>
                    </a:p>
                  </a:txBody>
                  <a:tcPr/>
                </a:tc>
                <a:tc>
                  <a:txBody>
                    <a:bodyPr/>
                    <a:lstStyle/>
                    <a:p>
                      <a:pPr algn="ctr"/>
                      <a:r>
                        <a:rPr lang="en-AU" dirty="0"/>
                        <a:t>244</a:t>
                      </a:r>
                    </a:p>
                  </a:txBody>
                  <a:tcPr/>
                </a:tc>
                <a:tc>
                  <a:txBody>
                    <a:bodyPr/>
                    <a:lstStyle/>
                    <a:p>
                      <a:pPr algn="ctr"/>
                      <a:r>
                        <a:rPr lang="en-AU" dirty="0"/>
                        <a:t>442</a:t>
                      </a:r>
                    </a:p>
                  </a:txBody>
                  <a:tcPr/>
                </a:tc>
                <a:extLst>
                  <a:ext uri="{0D108BD9-81ED-4DB2-BD59-A6C34878D82A}">
                    <a16:rowId xmlns:a16="http://schemas.microsoft.com/office/drawing/2014/main" val="10002"/>
                  </a:ext>
                </a:extLst>
              </a:tr>
            </a:tbl>
          </a:graphicData>
        </a:graphic>
      </p:graphicFrame>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26" y="3658811"/>
            <a:ext cx="4761470" cy="236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832" y="3659482"/>
            <a:ext cx="4761470" cy="233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6EF6101D-5056-4223-8199-CC9BF166915E}"/>
              </a:ext>
            </a:extLst>
          </p:cNvPr>
          <p:cNvSpPr>
            <a:spLocks noGrp="1"/>
          </p:cNvSpPr>
          <p:nvPr>
            <p:ph type="dt" sz="half" idx="10"/>
          </p:nvPr>
        </p:nvSpPr>
        <p:spPr/>
        <p:txBody>
          <a:bodyPr/>
          <a:lstStyle/>
          <a:p>
            <a:r>
              <a:rPr lang="en-US"/>
              <a:t>5/09/2019</a:t>
            </a:r>
            <a:endParaRPr lang="en-GB"/>
          </a:p>
        </p:txBody>
      </p:sp>
      <p:sp>
        <p:nvSpPr>
          <p:cNvPr id="5" name="Footer Placeholder 4">
            <a:extLst>
              <a:ext uri="{FF2B5EF4-FFF2-40B4-BE49-F238E27FC236}">
                <a16:creationId xmlns:a16="http://schemas.microsoft.com/office/drawing/2014/main" id="{B028E748-5088-4D0B-B7EC-22CB5A263BA2}"/>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271827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43" y="130082"/>
            <a:ext cx="9281987" cy="1065551"/>
          </a:xfrm>
        </p:spPr>
        <p:txBody>
          <a:bodyPr/>
          <a:lstStyle/>
          <a:p>
            <a:r>
              <a:rPr lang="en-AU" dirty="0"/>
              <a:t>Turnaround Times</a:t>
            </a:r>
            <a:br>
              <a:rPr lang="en-AU" dirty="0"/>
            </a:br>
            <a:r>
              <a:rPr lang="en-AU" sz="2800" dirty="0"/>
              <a:t>We are continuing to meet turnaround time commitments</a:t>
            </a:r>
            <a:endParaRPr lang="en-AU" dirty="0"/>
          </a:p>
        </p:txBody>
      </p:sp>
      <p:pic>
        <p:nvPicPr>
          <p:cNvPr id="5" name="Picture 4"/>
          <p:cNvPicPr/>
          <p:nvPr/>
        </p:nvPicPr>
        <p:blipFill>
          <a:blip r:embed="rId2"/>
          <a:stretch>
            <a:fillRect/>
          </a:stretch>
        </p:blipFill>
        <p:spPr>
          <a:xfrm>
            <a:off x="679078" y="1492650"/>
            <a:ext cx="4574321" cy="2923984"/>
          </a:xfrm>
          <a:prstGeom prst="rect">
            <a:avLst/>
          </a:prstGeom>
        </p:spPr>
      </p:pic>
      <p:sp>
        <p:nvSpPr>
          <p:cNvPr id="8" name="TextBox 7"/>
          <p:cNvSpPr txBox="1"/>
          <p:nvPr/>
        </p:nvSpPr>
        <p:spPr>
          <a:xfrm>
            <a:off x="730925" y="4614321"/>
            <a:ext cx="9117063" cy="1446550"/>
          </a:xfrm>
          <a:prstGeom prst="rect">
            <a:avLst/>
          </a:prstGeom>
          <a:noFill/>
        </p:spPr>
        <p:txBody>
          <a:bodyPr wrap="square" rtlCol="0">
            <a:spAutoFit/>
          </a:bodyPr>
          <a:lstStyle/>
          <a:p>
            <a:pPr marL="171450" indent="-171450">
              <a:buFont typeface="Arial" panose="020B0604020202020204" pitchFamily="34" charset="0"/>
              <a:buChar char="•"/>
            </a:pPr>
            <a:r>
              <a:rPr lang="en-AU" sz="1100" dirty="0"/>
              <a:t>Audit turnaround times from initial audit request to issuing the audit report is &lt; 8 business days</a:t>
            </a:r>
          </a:p>
          <a:p>
            <a:pPr marL="628650" lvl="1" indent="-171450">
              <a:buFont typeface="Arial" panose="020B0604020202020204" pitchFamily="34" charset="0"/>
              <a:buChar char="•"/>
            </a:pPr>
            <a:r>
              <a:rPr lang="en-AU" sz="1100" dirty="0"/>
              <a:t>2019 First Audit:  10 audits conducted on day 9 &amp; 2 audits conducted on day 10</a:t>
            </a:r>
          </a:p>
          <a:p>
            <a:pPr marL="628650" lvl="1" indent="-171450">
              <a:buFont typeface="Arial" panose="020B0604020202020204" pitchFamily="34" charset="0"/>
              <a:buChar char="•"/>
            </a:pPr>
            <a:r>
              <a:rPr lang="en-AU" sz="1100" dirty="0"/>
              <a:t>2019 Re-Audits:   2 audits conducted on day 11</a:t>
            </a:r>
          </a:p>
          <a:p>
            <a:endParaRPr lang="en-AU" sz="1100" dirty="0"/>
          </a:p>
          <a:p>
            <a:pPr marL="171450" indent="-171450">
              <a:buFont typeface="Arial" panose="020B0604020202020204" pitchFamily="34" charset="0"/>
              <a:buChar char="•"/>
            </a:pPr>
            <a:r>
              <a:rPr lang="en-AU" sz="1100" dirty="0"/>
              <a:t>Turnaround times will reduce for the first final audit if re-audit numbers are reduced</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During May and June all auditors were available and additional resources deployed to assist with the forecasted peak </a:t>
            </a:r>
          </a:p>
          <a:p>
            <a:endParaRPr lang="en-AU"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457" y="1482513"/>
            <a:ext cx="4629973" cy="293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0925" y="6451792"/>
            <a:ext cx="9273687" cy="246221"/>
          </a:xfrm>
          <a:prstGeom prst="rect">
            <a:avLst/>
          </a:prstGeom>
        </p:spPr>
        <p:txBody>
          <a:bodyPr wrap="square">
            <a:spAutoFit/>
          </a:bodyPr>
          <a:lstStyle/>
          <a:p>
            <a:r>
              <a:rPr lang="en-AU" sz="1000" i="1" dirty="0"/>
              <a:t>Note: Turnaround times are based on receiving the initial completed audit request, scheduling the audit, conducting the audit and issuing the audit report - footnote</a:t>
            </a:r>
          </a:p>
        </p:txBody>
      </p:sp>
      <p:sp>
        <p:nvSpPr>
          <p:cNvPr id="4" name="Date Placeholder 3">
            <a:extLst>
              <a:ext uri="{FF2B5EF4-FFF2-40B4-BE49-F238E27FC236}">
                <a16:creationId xmlns:a16="http://schemas.microsoft.com/office/drawing/2014/main" id="{EDC01290-9E80-478E-8342-6E3A8E7F626D}"/>
              </a:ext>
            </a:extLst>
          </p:cNvPr>
          <p:cNvSpPr>
            <a:spLocks noGrp="1"/>
          </p:cNvSpPr>
          <p:nvPr>
            <p:ph type="dt" sz="half" idx="10"/>
          </p:nvPr>
        </p:nvSpPr>
        <p:spPr/>
        <p:txBody>
          <a:bodyPr/>
          <a:lstStyle/>
          <a:p>
            <a:r>
              <a:rPr lang="en-US"/>
              <a:t>5/09/2019</a:t>
            </a:r>
            <a:endParaRPr lang="en-GB"/>
          </a:p>
        </p:txBody>
      </p:sp>
      <p:sp>
        <p:nvSpPr>
          <p:cNvPr id="6" name="Footer Placeholder 5">
            <a:extLst>
              <a:ext uri="{FF2B5EF4-FFF2-40B4-BE49-F238E27FC236}">
                <a16:creationId xmlns:a16="http://schemas.microsoft.com/office/drawing/2014/main" id="{6C237E52-9DFB-490D-9CA1-24E885BF20AA}"/>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137401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66D7-A819-4416-A615-6D5081CB1C35}"/>
              </a:ext>
            </a:extLst>
          </p:cNvPr>
          <p:cNvSpPr>
            <a:spLocks noGrp="1"/>
          </p:cNvSpPr>
          <p:nvPr>
            <p:ph type="ctrTitle"/>
          </p:nvPr>
        </p:nvSpPr>
        <p:spPr/>
        <p:txBody>
          <a:bodyPr/>
          <a:lstStyle/>
          <a:p>
            <a:r>
              <a:rPr lang="en-AU" dirty="0"/>
              <a:t>Design QA Processes</a:t>
            </a:r>
          </a:p>
        </p:txBody>
      </p:sp>
      <p:sp>
        <p:nvSpPr>
          <p:cNvPr id="3" name="Date Placeholder 2">
            <a:extLst>
              <a:ext uri="{FF2B5EF4-FFF2-40B4-BE49-F238E27FC236}">
                <a16:creationId xmlns:a16="http://schemas.microsoft.com/office/drawing/2014/main" id="{8D84341A-CEFC-4661-B5F4-73FEB29E0E63}"/>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6F74DA46-9737-4790-925E-F50DA1FD1298}"/>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215224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dirty="0"/>
              <a:t>Introduction</a:t>
            </a:r>
          </a:p>
        </p:txBody>
      </p:sp>
      <p:sp>
        <p:nvSpPr>
          <p:cNvPr id="3" name="Date Placeholder 2">
            <a:extLst>
              <a:ext uri="{FF2B5EF4-FFF2-40B4-BE49-F238E27FC236}">
                <a16:creationId xmlns:a16="http://schemas.microsoft.com/office/drawing/2014/main" id="{F03730D4-8284-4E42-9FCF-140D47E5CF5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sp>
        <p:nvSpPr>
          <p:cNvPr id="2" name="Content Placeholder 1">
            <a:extLst>
              <a:ext uri="{FF2B5EF4-FFF2-40B4-BE49-F238E27FC236}">
                <a16:creationId xmlns:a16="http://schemas.microsoft.com/office/drawing/2014/main" id="{0AAAC5A3-B6AE-4C86-ACB3-386F4CC20905}"/>
              </a:ext>
            </a:extLst>
          </p:cNvPr>
          <p:cNvSpPr>
            <a:spLocks noGrp="1"/>
          </p:cNvSpPr>
          <p:nvPr>
            <p:ph sz="quarter" idx="13"/>
          </p:nvPr>
        </p:nvSpPr>
        <p:spPr>
          <a:xfrm>
            <a:off x="736576" y="1560975"/>
            <a:ext cx="3430179" cy="5050652"/>
          </a:xfrm>
        </p:spPr>
        <p:txBody>
          <a:bodyPr/>
          <a:lstStyle/>
          <a:p>
            <a:endParaRPr lang="en-AU" dirty="0"/>
          </a:p>
          <a:p>
            <a:pPr marL="285750" indent="-285750">
              <a:buFont typeface="Arial" panose="020B0604020202020204" pitchFamily="34" charset="0"/>
              <a:buChar char="•"/>
            </a:pPr>
            <a:r>
              <a:rPr lang="en-AU" dirty="0"/>
              <a:t>Safety share</a:t>
            </a:r>
          </a:p>
          <a:p>
            <a:pPr marL="285750" indent="-285750">
              <a:buFont typeface="Arial" panose="020B0604020202020204" pitchFamily="34" charset="0"/>
              <a:buChar char="•"/>
            </a:pPr>
            <a:r>
              <a:rPr lang="en-AU" dirty="0"/>
              <a:t>Attendees</a:t>
            </a:r>
          </a:p>
          <a:p>
            <a:pPr marL="285750" indent="-285750">
              <a:buFont typeface="Arial" panose="020B0604020202020204" pitchFamily="34" charset="0"/>
              <a:buChar char="•"/>
            </a:pPr>
            <a:r>
              <a:rPr lang="en-AU" dirty="0"/>
              <a:t>Actions from last meeting</a:t>
            </a:r>
          </a:p>
          <a:p>
            <a:pPr marL="285750" indent="-285750">
              <a:buFont typeface="Arial" panose="020B0604020202020204" pitchFamily="34" charset="0"/>
              <a:buChar char="•"/>
            </a:pPr>
            <a:r>
              <a:rPr lang="en-AU" dirty="0"/>
              <a:t>Overview of today</a:t>
            </a:r>
          </a:p>
          <a:p>
            <a:pPr marL="501750" lvl="2" indent="-285750">
              <a:buFont typeface="Arial" panose="020B0604020202020204" pitchFamily="34" charset="0"/>
              <a:buChar char="•"/>
            </a:pPr>
            <a:r>
              <a:rPr lang="en-AU" dirty="0"/>
              <a:t>Performance update</a:t>
            </a:r>
          </a:p>
          <a:p>
            <a:pPr marL="501750" lvl="2" indent="-285750">
              <a:buFont typeface="Arial" panose="020B0604020202020204" pitchFamily="34" charset="0"/>
              <a:buChar char="•"/>
            </a:pPr>
            <a:r>
              <a:rPr lang="en-AU" dirty="0"/>
              <a:t>Communicate progress in key areas</a:t>
            </a:r>
          </a:p>
          <a:p>
            <a:pPr marL="501750" lvl="2" indent="-285750">
              <a:buFont typeface="Arial" panose="020B0604020202020204" pitchFamily="34" charset="0"/>
              <a:buChar char="•"/>
            </a:pPr>
            <a:r>
              <a:rPr lang="en-AU" dirty="0"/>
              <a:t>Introduce process changes and follow up workshop</a:t>
            </a:r>
          </a:p>
          <a:p>
            <a:pPr marL="285750" lvl="1" indent="-285750">
              <a:buFont typeface="Arial" panose="020B0604020202020204" pitchFamily="34" charset="0"/>
              <a:buChar char="•"/>
            </a:pPr>
            <a:r>
              <a:rPr lang="en-AU" b="1" dirty="0"/>
              <a:t>Feedback is welcome</a:t>
            </a:r>
          </a:p>
        </p:txBody>
      </p:sp>
      <p:pic>
        <p:nvPicPr>
          <p:cNvPr id="9" name="Content Placeholder 5">
            <a:extLst>
              <a:ext uri="{FF2B5EF4-FFF2-40B4-BE49-F238E27FC236}">
                <a16:creationId xmlns:a16="http://schemas.microsoft.com/office/drawing/2014/main" id="{2715AD7C-1DC2-4FAE-BCA1-3747B4606E40}"/>
              </a:ext>
            </a:extLst>
          </p:cNvPr>
          <p:cNvPicPr>
            <a:picLocks noChangeAspect="1"/>
          </p:cNvPicPr>
          <p:nvPr/>
        </p:nvPicPr>
        <p:blipFill>
          <a:blip r:embed="rId3"/>
          <a:stretch>
            <a:fillRect/>
          </a:stretch>
        </p:blipFill>
        <p:spPr>
          <a:xfrm>
            <a:off x="4478785" y="1488238"/>
            <a:ext cx="6021630" cy="5050652"/>
          </a:xfrm>
          <a:prstGeom prst="rect">
            <a:avLst/>
          </a:prstGeom>
        </p:spPr>
      </p:pic>
    </p:spTree>
    <p:extLst>
      <p:ext uri="{BB962C8B-B14F-4D97-AF65-F5344CB8AC3E}">
        <p14:creationId xmlns:p14="http://schemas.microsoft.com/office/powerpoint/2010/main" val="286454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sz="4000" dirty="0"/>
              <a:t>Current Project ‘Turn around Times’</a:t>
            </a:r>
          </a:p>
        </p:txBody>
      </p:sp>
      <p:sp>
        <p:nvSpPr>
          <p:cNvPr id="3" name="Date Placeholder 2">
            <a:extLst>
              <a:ext uri="{FF2B5EF4-FFF2-40B4-BE49-F238E27FC236}">
                <a16:creationId xmlns:a16="http://schemas.microsoft.com/office/drawing/2014/main" id="{F03730D4-8284-4E42-9FCF-140D47E5CF5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32"/>
          <a:stretch/>
        </p:blipFill>
        <p:spPr bwMode="auto">
          <a:xfrm>
            <a:off x="164595" y="2012343"/>
            <a:ext cx="6891527" cy="341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778" y="2319528"/>
            <a:ext cx="1895986" cy="296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764" y="2158366"/>
            <a:ext cx="1452022" cy="311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625840" y="2049780"/>
            <a:ext cx="426720" cy="25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3897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dirty="0"/>
              <a:t>Current performance</a:t>
            </a:r>
            <a:br>
              <a:rPr lang="en-AU" dirty="0"/>
            </a:br>
            <a:br>
              <a:rPr lang="en-AU" sz="900" dirty="0"/>
            </a:br>
            <a:r>
              <a:rPr lang="en-AU" sz="1800" dirty="0">
                <a:solidFill>
                  <a:schemeClr val="tx1"/>
                </a:solidFill>
              </a:rPr>
              <a:t>48 % of first plan audits are successful.</a:t>
            </a:r>
          </a:p>
        </p:txBody>
      </p:sp>
      <p:sp>
        <p:nvSpPr>
          <p:cNvPr id="3" name="Date Placeholder 2">
            <a:extLst>
              <a:ext uri="{FF2B5EF4-FFF2-40B4-BE49-F238E27FC236}">
                <a16:creationId xmlns:a16="http://schemas.microsoft.com/office/drawing/2014/main" id="{F03730D4-8284-4E42-9FCF-140D47E5CF5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graphicFrame>
        <p:nvGraphicFramePr>
          <p:cNvPr id="8" name="Chart 7"/>
          <p:cNvGraphicFramePr>
            <a:graphicFrameLocks/>
          </p:cNvGraphicFramePr>
          <p:nvPr>
            <p:extLst/>
          </p:nvPr>
        </p:nvGraphicFramePr>
        <p:xfrm>
          <a:off x="841248" y="1874521"/>
          <a:ext cx="8723376" cy="4626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94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dirty="0"/>
              <a:t>Recurring issues</a:t>
            </a:r>
          </a:p>
        </p:txBody>
      </p:sp>
      <p:sp>
        <p:nvSpPr>
          <p:cNvPr id="3" name="Date Placeholder 2">
            <a:extLst>
              <a:ext uri="{FF2B5EF4-FFF2-40B4-BE49-F238E27FC236}">
                <a16:creationId xmlns:a16="http://schemas.microsoft.com/office/drawing/2014/main" id="{F03730D4-8284-4E42-9FCF-140D47E5CF5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graphicFrame>
        <p:nvGraphicFramePr>
          <p:cNvPr id="7" name="Chart 6"/>
          <p:cNvGraphicFramePr>
            <a:graphicFrameLocks/>
          </p:cNvGraphicFramePr>
          <p:nvPr>
            <p:extLst/>
          </p:nvPr>
        </p:nvGraphicFramePr>
        <p:xfrm>
          <a:off x="813816" y="1616209"/>
          <a:ext cx="2990088" cy="2197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3959352" y="1607064"/>
          <a:ext cx="3054096" cy="2215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7214616" y="1616208"/>
          <a:ext cx="2962600" cy="224256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04672" y="3986785"/>
            <a:ext cx="9317736" cy="2462213"/>
          </a:xfrm>
          <a:prstGeom prst="rect">
            <a:avLst/>
          </a:prstGeom>
          <a:noFill/>
        </p:spPr>
        <p:txBody>
          <a:bodyPr wrap="square" rtlCol="0">
            <a:spAutoFit/>
          </a:bodyPr>
          <a:lstStyle/>
          <a:p>
            <a:r>
              <a:rPr lang="en-AU" sz="1400" dirty="0"/>
              <a:t>Accuracy of connection diagrams continues to be an issue. </a:t>
            </a:r>
          </a:p>
          <a:p>
            <a:endParaRPr lang="en-AU" sz="1400" dirty="0"/>
          </a:p>
          <a:p>
            <a:r>
              <a:rPr lang="en-AU" sz="1400" dirty="0"/>
              <a:t>Drafting quality has shown improvement.</a:t>
            </a:r>
          </a:p>
          <a:p>
            <a:endParaRPr lang="en-AU" sz="1400" dirty="0"/>
          </a:p>
          <a:p>
            <a:r>
              <a:rPr lang="en-AU" sz="1400" dirty="0"/>
              <a:t>An increase in trench section errors is a worrying trend.</a:t>
            </a:r>
          </a:p>
          <a:p>
            <a:endParaRPr lang="en-AU" sz="1400" dirty="0"/>
          </a:p>
          <a:p>
            <a:r>
              <a:rPr lang="en-AU" sz="1400" dirty="0"/>
              <a:t>P/L authorisation was an issue early but is now being addressed.</a:t>
            </a:r>
          </a:p>
          <a:p>
            <a:endParaRPr lang="en-AU" sz="1400" dirty="0"/>
          </a:p>
          <a:p>
            <a:r>
              <a:rPr lang="en-AU" sz="1400" dirty="0"/>
              <a:t>Environment (trees) shows as an increased issue but in reality was a newish process which wasn’t handled well at first but has improved recently.</a:t>
            </a:r>
          </a:p>
          <a:p>
            <a:endParaRPr lang="en-AU" sz="1400" dirty="0"/>
          </a:p>
        </p:txBody>
      </p:sp>
    </p:spTree>
    <p:extLst>
      <p:ext uri="{BB962C8B-B14F-4D97-AF65-F5344CB8AC3E}">
        <p14:creationId xmlns:p14="http://schemas.microsoft.com/office/powerpoint/2010/main" val="51570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5CE7-9E83-4077-B0C3-5AB33E419552}"/>
              </a:ext>
            </a:extLst>
          </p:cNvPr>
          <p:cNvSpPr>
            <a:spLocks noGrp="1"/>
          </p:cNvSpPr>
          <p:nvPr>
            <p:ph type="ctrTitle"/>
          </p:nvPr>
        </p:nvSpPr>
        <p:spPr>
          <a:xfrm>
            <a:off x="853747" y="2625172"/>
            <a:ext cx="9137357" cy="2309330"/>
          </a:xfrm>
        </p:spPr>
        <p:txBody>
          <a:bodyPr/>
          <a:lstStyle/>
          <a:p>
            <a:r>
              <a:rPr lang="en-AU" dirty="0">
                <a:latin typeface="Century Gothic" panose="020B0502020202020204" pitchFamily="34" charset="0"/>
              </a:rPr>
              <a:t>ESC Technical Standards Harmonisation</a:t>
            </a:r>
            <a:br>
              <a:rPr lang="en-AU" sz="8000" dirty="0">
                <a:latin typeface="Century Gothic" panose="020B0502020202020204" pitchFamily="34" charset="0"/>
              </a:rPr>
            </a:br>
            <a:r>
              <a:rPr lang="en-AU" dirty="0">
                <a:solidFill>
                  <a:schemeClr val="accent1">
                    <a:lumMod val="40000"/>
                    <a:lumOff val="60000"/>
                  </a:schemeClr>
                </a:solidFill>
                <a:latin typeface="Century Gothic" panose="020B0502020202020204" pitchFamily="34" charset="0"/>
              </a:rPr>
              <a:t>Technical Standards Working Group</a:t>
            </a:r>
            <a:endParaRPr lang="en-AU" dirty="0"/>
          </a:p>
        </p:txBody>
      </p:sp>
      <p:sp>
        <p:nvSpPr>
          <p:cNvPr id="3" name="Date Placeholder 2">
            <a:extLst>
              <a:ext uri="{FF2B5EF4-FFF2-40B4-BE49-F238E27FC236}">
                <a16:creationId xmlns:a16="http://schemas.microsoft.com/office/drawing/2014/main" id="{F07D74EE-C661-4F7C-93CF-D13B671CEA18}"/>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DC1F173-D45A-48F1-87F3-81D36DAD67FA}"/>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336469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610837" y="752807"/>
            <a:ext cx="9470137" cy="625237"/>
          </a:xfrm>
        </p:spPr>
        <p:txBody>
          <a:bodyPr/>
          <a:lstStyle/>
          <a:p>
            <a:r>
              <a:rPr lang="en-AU" b="0" dirty="0">
                <a:solidFill>
                  <a:srgbClr val="1E398D"/>
                </a:solidFill>
                <a:latin typeface="Century Gothic" panose="020B0502020202020204" pitchFamily="34" charset="0"/>
              </a:rPr>
              <a:t>Work group members</a:t>
            </a:r>
            <a:endParaRPr lang="en-AU" sz="2368" dirty="0">
              <a:solidFill>
                <a:schemeClr val="accent1"/>
              </a:solidFill>
            </a:endParaRPr>
          </a:p>
        </p:txBody>
      </p:sp>
      <p:sp>
        <p:nvSpPr>
          <p:cNvPr id="3" name="TextBox 2"/>
          <p:cNvSpPr txBox="1"/>
          <p:nvPr/>
        </p:nvSpPr>
        <p:spPr>
          <a:xfrm>
            <a:off x="2096869" y="1927095"/>
            <a:ext cx="8161925" cy="578363"/>
          </a:xfrm>
          <a:prstGeom prst="rect">
            <a:avLst/>
          </a:prstGeom>
          <a:noFill/>
        </p:spPr>
        <p:txBody>
          <a:bodyPr wrap="square" rtlCol="0">
            <a:spAutoFit/>
          </a:bodyPr>
          <a:lstStyle/>
          <a:p>
            <a:r>
              <a:rPr lang="en-AU" sz="1579" dirty="0"/>
              <a:t>Anthony James, Technical Standards Manager, CitiPower and Powercor (Lead)</a:t>
            </a:r>
          </a:p>
          <a:p>
            <a:r>
              <a:rPr lang="en-AU" sz="1579" dirty="0"/>
              <a:t>Aza Masoudtehrani, Technical Standards Engineer, CitiPower and Powercor</a:t>
            </a:r>
          </a:p>
        </p:txBody>
      </p:sp>
      <p:pic>
        <p:nvPicPr>
          <p:cNvPr id="9218" name="Picture 1" descr="cid:image001.png@01CFAA95.3A49AE30"/>
          <p:cNvPicPr>
            <a:picLocks noChangeAspect="1" noChangeArrowheads="1"/>
          </p:cNvPicPr>
          <p:nvPr/>
        </p:nvPicPr>
        <p:blipFill rotWithShape="1">
          <a:blip r:embed="rId3">
            <a:extLst>
              <a:ext uri="{28A0092B-C50C-407E-A947-70E740481C1C}">
                <a14:useLocalDpi xmlns:a14="http://schemas.microsoft.com/office/drawing/2010/main" val="0"/>
              </a:ext>
            </a:extLst>
          </a:blip>
          <a:srcRect r="55496"/>
          <a:stretch/>
        </p:blipFill>
        <p:spPr bwMode="auto">
          <a:xfrm>
            <a:off x="509032" y="2729766"/>
            <a:ext cx="1386775" cy="106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descr="cid:image005.png@01CFDE61.5C83F6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44" y="5115191"/>
            <a:ext cx="1052612" cy="7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id:image001.png@01D361ED.960379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245" y="4054825"/>
            <a:ext cx="1445253" cy="63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45617" y="4210315"/>
            <a:ext cx="7870660" cy="335348"/>
          </a:xfrm>
          <a:prstGeom prst="rect">
            <a:avLst/>
          </a:prstGeom>
        </p:spPr>
        <p:txBody>
          <a:bodyPr wrap="square">
            <a:spAutoFit/>
          </a:bodyPr>
          <a:lstStyle/>
          <a:p>
            <a:r>
              <a:rPr lang="en-AU" sz="1579" dirty="0"/>
              <a:t>Jim Tsirikis, Principle Engineer Distribution, United Energy</a:t>
            </a:r>
          </a:p>
        </p:txBody>
      </p:sp>
      <p:sp>
        <p:nvSpPr>
          <p:cNvPr id="7" name="Rectangle 6"/>
          <p:cNvSpPr/>
          <p:nvPr/>
        </p:nvSpPr>
        <p:spPr>
          <a:xfrm>
            <a:off x="2089081" y="5324981"/>
            <a:ext cx="3640805" cy="335348"/>
          </a:xfrm>
          <a:prstGeom prst="rect">
            <a:avLst/>
          </a:prstGeom>
        </p:spPr>
        <p:txBody>
          <a:bodyPr wrap="none">
            <a:spAutoFit/>
          </a:bodyPr>
          <a:lstStyle/>
          <a:p>
            <a:r>
              <a:rPr lang="en-AU" sz="1579" dirty="0"/>
              <a:t>Max Demko, Senior Engineer, Jemena</a:t>
            </a:r>
          </a:p>
        </p:txBody>
      </p:sp>
      <p:sp>
        <p:nvSpPr>
          <p:cNvPr id="10" name="Rectangle 9"/>
          <p:cNvSpPr/>
          <p:nvPr/>
        </p:nvSpPr>
        <p:spPr>
          <a:xfrm>
            <a:off x="2096868" y="3098284"/>
            <a:ext cx="7577138" cy="335348"/>
          </a:xfrm>
          <a:prstGeom prst="rect">
            <a:avLst/>
          </a:prstGeom>
        </p:spPr>
        <p:txBody>
          <a:bodyPr wrap="square">
            <a:spAutoFit/>
          </a:bodyPr>
          <a:lstStyle/>
          <a:p>
            <a:r>
              <a:rPr lang="en-AU" sz="1579" dirty="0"/>
              <a:t>Saman De Silva, Principle Engineer, Distribution Standards</a:t>
            </a:r>
          </a:p>
        </p:txBody>
      </p:sp>
      <p:pic>
        <p:nvPicPr>
          <p:cNvPr id="9221" name="Picture 2" descr="http://source/var/folders/vc/vz4pdmt16c7fx345fks6kn2h0000gr/T/com.microsoft.Word/WebArchiveCopyPasteTempFiles/cidimage001.jpg@01D4C90B.6E3669B0"/>
          <p:cNvPicPr>
            <a:picLocks noChangeAspect="1" noChangeArrowheads="1"/>
          </p:cNvPicPr>
          <p:nvPr/>
        </p:nvPicPr>
        <p:blipFill>
          <a:blip r:embed="rId6" r:link="rId7">
            <a:extLst>
              <a:ext uri="{28A0092B-C50C-407E-A947-70E740481C1C}">
                <a14:useLocalDpi xmlns:a14="http://schemas.microsoft.com/office/drawing/2010/main" val="0"/>
              </a:ext>
            </a:extLst>
          </a:blip>
          <a:srcRect t="2" r="41698" b="417"/>
          <a:stretch>
            <a:fillRect/>
          </a:stretch>
        </p:blipFill>
        <p:spPr bwMode="auto">
          <a:xfrm>
            <a:off x="359224" y="1920099"/>
            <a:ext cx="1686393" cy="58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331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677564" y="957307"/>
            <a:ext cx="9470137" cy="625237"/>
          </a:xfrm>
        </p:spPr>
        <p:txBody>
          <a:bodyPr/>
          <a:lstStyle/>
          <a:p>
            <a:r>
              <a:rPr lang="en-AU" sz="4400" b="0" dirty="0">
                <a:solidFill>
                  <a:srgbClr val="1E398D"/>
                </a:solidFill>
                <a:latin typeface="Century Gothic" panose="020B0502020202020204" pitchFamily="34" charset="0"/>
              </a:rPr>
              <a:t>Scope of Technical Standards Harmonisation</a:t>
            </a:r>
            <a:endParaRPr lang="en-AU" sz="4400" dirty="0">
              <a:solidFill>
                <a:schemeClr val="accent1"/>
              </a:solidFill>
            </a:endParaRPr>
          </a:p>
        </p:txBody>
      </p:sp>
      <p:sp>
        <p:nvSpPr>
          <p:cNvPr id="3" name="TextBox 2"/>
          <p:cNvSpPr txBox="1"/>
          <p:nvPr/>
        </p:nvSpPr>
        <p:spPr>
          <a:xfrm>
            <a:off x="501243" y="2084335"/>
            <a:ext cx="8312296" cy="3762505"/>
          </a:xfrm>
          <a:prstGeom prst="rect">
            <a:avLst/>
          </a:prstGeom>
          <a:noFill/>
        </p:spPr>
        <p:txBody>
          <a:bodyPr wrap="square" rtlCol="0">
            <a:spAutoFit/>
          </a:bodyPr>
          <a:lstStyle/>
          <a:p>
            <a:r>
              <a:rPr lang="en-NZ" sz="1403" i="1" dirty="0">
                <a:latin typeface="Arial (Headings)"/>
              </a:rPr>
              <a:t>Review the civil URD (urban residential development) design and construction standards across all five Victorian Distribution Businesses and where possible align key design and construction parameters across the Victorian Distribution Businesses.</a:t>
            </a:r>
          </a:p>
          <a:p>
            <a:endParaRPr lang="en-NZ" sz="1403" i="1" dirty="0">
              <a:latin typeface="Arial (Headings)"/>
            </a:endParaRPr>
          </a:p>
          <a:p>
            <a:r>
              <a:rPr lang="en-NZ" sz="1403" i="1" dirty="0">
                <a:latin typeface="Arial (Headings)"/>
              </a:rPr>
              <a:t>The criteria for alignment will be based on:</a:t>
            </a:r>
          </a:p>
          <a:p>
            <a:pPr marL="250631" indent="-250631">
              <a:buFont typeface="Arial" panose="020B0604020202020204" pitchFamily="34" charset="0"/>
              <a:buChar char="•"/>
            </a:pPr>
            <a:r>
              <a:rPr lang="en-NZ" sz="1403" i="1" dirty="0">
                <a:latin typeface="Arial (Headings)"/>
              </a:rPr>
              <a:t>Compliance to government regulations and Australian Standards</a:t>
            </a:r>
          </a:p>
          <a:p>
            <a:pPr marL="250631" indent="-250631">
              <a:buFont typeface="Arial" panose="020B0604020202020204" pitchFamily="34" charset="0"/>
              <a:buChar char="•"/>
            </a:pPr>
            <a:r>
              <a:rPr lang="en-NZ" sz="1403" i="1" dirty="0">
                <a:latin typeface="Arial (Headings)"/>
              </a:rPr>
              <a:t>Least cost, technically acceptable solutions</a:t>
            </a:r>
          </a:p>
          <a:p>
            <a:pPr marL="250631" indent="-250631">
              <a:buFont typeface="Arial" panose="020B0604020202020204" pitchFamily="34" charset="0"/>
              <a:buChar char="•"/>
            </a:pPr>
            <a:r>
              <a:rPr lang="en-NZ" sz="1403" i="1" dirty="0">
                <a:latin typeface="Arial (Headings)"/>
              </a:rPr>
              <a:t>Constructability</a:t>
            </a:r>
          </a:p>
          <a:p>
            <a:pPr marL="250631" indent="-250631">
              <a:buFont typeface="Arial" panose="020B0604020202020204" pitchFamily="34" charset="0"/>
              <a:buChar char="•"/>
            </a:pPr>
            <a:r>
              <a:rPr lang="en-NZ" sz="1403" i="1" dirty="0">
                <a:latin typeface="Arial (Headings)"/>
              </a:rPr>
              <a:t>Ease of use and understanding of the standards</a:t>
            </a:r>
          </a:p>
          <a:p>
            <a:endParaRPr lang="en-NZ" sz="1403" i="1" dirty="0">
              <a:latin typeface="Arial (Headings)"/>
            </a:endParaRPr>
          </a:p>
          <a:p>
            <a:r>
              <a:rPr lang="en-NZ" sz="1403" i="1" dirty="0">
                <a:latin typeface="Arial (Headings)"/>
              </a:rPr>
              <a:t>In addition to the harmonisation activity the following areas of the standards will also be reviewed</a:t>
            </a:r>
            <a:r>
              <a:rPr lang="en-NZ" sz="1403" i="1" baseline="30000" dirty="0">
                <a:latin typeface="Arial (Headings)"/>
              </a:rPr>
              <a:t>1</a:t>
            </a:r>
            <a:r>
              <a:rPr lang="en-NZ" sz="1403" i="1" dirty="0">
                <a:latin typeface="Arial (Headings)"/>
              </a:rPr>
              <a:t>:</a:t>
            </a:r>
          </a:p>
          <a:p>
            <a:endParaRPr lang="en-NZ" sz="1403" i="1" dirty="0">
              <a:latin typeface="Arial (Headings)"/>
            </a:endParaRPr>
          </a:p>
          <a:p>
            <a:pPr marL="401010" indent="-401010">
              <a:buFont typeface="+mj-lt"/>
              <a:buAutoNum type="arabicPeriod"/>
            </a:pPr>
            <a:r>
              <a:rPr lang="en-AU" sz="1403" i="1" dirty="0"/>
              <a:t>CitiPower/Powercor’s</a:t>
            </a:r>
            <a:r>
              <a:rPr lang="en-AU" sz="1403" i="1" baseline="30000" dirty="0"/>
              <a:t>2</a:t>
            </a:r>
            <a:r>
              <a:rPr lang="en-AU" sz="1403" i="1" dirty="0"/>
              <a:t> type 1 &amp; 2 kiosk easements would be reviewed, with the intention of only using type 2 kiosk easements for URDs. This would align with the other distribution businesses.</a:t>
            </a:r>
          </a:p>
          <a:p>
            <a:endParaRPr lang="en-AU" sz="1403" i="1" dirty="0"/>
          </a:p>
          <a:p>
            <a:pPr marL="401010" indent="-401010">
              <a:buFont typeface="+mj-lt"/>
              <a:buAutoNum type="arabicPeriod" startAt="2"/>
            </a:pPr>
            <a:r>
              <a:rPr lang="en-AU" sz="1403" i="1" dirty="0"/>
              <a:t>The potential to install HV cables into conduits for future stages. That is, cables will be capped and then jointed into the future stage. </a:t>
            </a:r>
          </a:p>
        </p:txBody>
      </p:sp>
      <p:sp>
        <p:nvSpPr>
          <p:cNvPr id="4" name="TextBox 3"/>
          <p:cNvSpPr txBox="1"/>
          <p:nvPr/>
        </p:nvSpPr>
        <p:spPr>
          <a:xfrm>
            <a:off x="404482" y="6225186"/>
            <a:ext cx="8152406" cy="524118"/>
          </a:xfrm>
          <a:prstGeom prst="rect">
            <a:avLst/>
          </a:prstGeom>
          <a:noFill/>
        </p:spPr>
        <p:txBody>
          <a:bodyPr wrap="square" rtlCol="0" anchor="ctr">
            <a:spAutoFit/>
          </a:bodyPr>
          <a:lstStyle/>
          <a:p>
            <a:r>
              <a:rPr lang="en-AU" sz="1403" u="sng" dirty="0">
                <a:solidFill>
                  <a:schemeClr val="accent1">
                    <a:lumMod val="60000"/>
                    <a:lumOff val="40000"/>
                  </a:schemeClr>
                </a:solidFill>
              </a:rPr>
              <a:t>Decision required:</a:t>
            </a:r>
          </a:p>
          <a:p>
            <a:pPr marL="300758" indent="-300758">
              <a:buFont typeface="Wingdings" panose="05000000000000000000" pitchFamily="2" charset="2"/>
              <a:buChar char="q"/>
            </a:pPr>
            <a:r>
              <a:rPr lang="en-AU" sz="1403" i="1" dirty="0">
                <a:solidFill>
                  <a:schemeClr val="accent1">
                    <a:lumMod val="60000"/>
                    <a:lumOff val="40000"/>
                  </a:schemeClr>
                </a:solidFill>
                <a:sym typeface="Wingdings"/>
              </a:rPr>
              <a:t>Endorse project scope</a:t>
            </a:r>
            <a:endParaRPr lang="en-AU" sz="1403" i="1" dirty="0">
              <a:solidFill>
                <a:schemeClr val="accent1">
                  <a:lumMod val="60000"/>
                  <a:lumOff val="40000"/>
                </a:schemeClr>
              </a:solidFill>
            </a:endParaRPr>
          </a:p>
        </p:txBody>
      </p:sp>
      <p:sp>
        <p:nvSpPr>
          <p:cNvPr id="5" name="TextBox 4"/>
          <p:cNvSpPr txBox="1"/>
          <p:nvPr/>
        </p:nvSpPr>
        <p:spPr>
          <a:xfrm>
            <a:off x="6084666" y="5885442"/>
            <a:ext cx="4522529" cy="308418"/>
          </a:xfrm>
          <a:prstGeom prst="rect">
            <a:avLst/>
          </a:prstGeom>
          <a:noFill/>
        </p:spPr>
        <p:txBody>
          <a:bodyPr wrap="square" rtlCol="0">
            <a:spAutoFit/>
          </a:bodyPr>
          <a:lstStyle/>
          <a:p>
            <a:r>
              <a:rPr lang="en-AU" sz="702" baseline="30000" dirty="0"/>
              <a:t>1 </a:t>
            </a:r>
            <a:r>
              <a:rPr lang="en-AU" sz="702" dirty="0"/>
              <a:t>As agreed at the Technical Standards Working Group and Construction meeting held on the 5</a:t>
            </a:r>
            <a:r>
              <a:rPr lang="en-AU" sz="702" baseline="30000" dirty="0"/>
              <a:t>th</a:t>
            </a:r>
            <a:r>
              <a:rPr lang="en-AU" sz="702" dirty="0"/>
              <a:t> of July</a:t>
            </a:r>
          </a:p>
          <a:p>
            <a:r>
              <a:rPr lang="en-AU" sz="702" baseline="30000" dirty="0"/>
              <a:t>2 </a:t>
            </a:r>
            <a:r>
              <a:rPr lang="en-AU" sz="702" dirty="0"/>
              <a:t>This change only impacts CitiPower/Powercor kiosk reserves, proposed change will align with other DBs</a:t>
            </a:r>
            <a:endParaRPr lang="en-AU" sz="702" baseline="30000" dirty="0"/>
          </a:p>
        </p:txBody>
      </p:sp>
    </p:spTree>
    <p:extLst>
      <p:ext uri="{BB962C8B-B14F-4D97-AF65-F5344CB8AC3E}">
        <p14:creationId xmlns:p14="http://schemas.microsoft.com/office/powerpoint/2010/main" val="308385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760690" y="788951"/>
            <a:ext cx="9470137" cy="625237"/>
          </a:xfrm>
        </p:spPr>
        <p:txBody>
          <a:bodyPr/>
          <a:lstStyle/>
          <a:p>
            <a:r>
              <a:rPr lang="en-AU" b="0" dirty="0">
                <a:solidFill>
                  <a:srgbClr val="1E398D"/>
                </a:solidFill>
                <a:latin typeface="Century Gothic" panose="020B0502020202020204" pitchFamily="34" charset="0"/>
              </a:rPr>
              <a:t>Deliverables</a:t>
            </a:r>
            <a:endParaRPr lang="en-AU" sz="2368" dirty="0">
              <a:solidFill>
                <a:schemeClr val="accent1"/>
              </a:solidFill>
            </a:endParaRPr>
          </a:p>
        </p:txBody>
      </p:sp>
      <p:sp>
        <p:nvSpPr>
          <p:cNvPr id="3" name="TextBox 2"/>
          <p:cNvSpPr txBox="1"/>
          <p:nvPr/>
        </p:nvSpPr>
        <p:spPr>
          <a:xfrm>
            <a:off x="501244" y="1882768"/>
            <a:ext cx="8312296" cy="2036455"/>
          </a:xfrm>
          <a:prstGeom prst="rect">
            <a:avLst/>
          </a:prstGeom>
          <a:noFill/>
        </p:spPr>
        <p:txBody>
          <a:bodyPr wrap="square" rtlCol="0">
            <a:spAutoFit/>
          </a:bodyPr>
          <a:lstStyle/>
          <a:p>
            <a:pPr marL="401010" indent="-401010">
              <a:buFont typeface="+mj-lt"/>
              <a:buAutoNum type="arabicPeriod"/>
            </a:pPr>
            <a:r>
              <a:rPr lang="en-AU" sz="1579" b="1" dirty="0"/>
              <a:t>Gap analysis report </a:t>
            </a:r>
            <a:r>
              <a:rPr lang="en-AU" sz="1579" dirty="0"/>
              <a:t>outlining difference and commonalities between all five Victorian Distribution Business standards related to URDs</a:t>
            </a:r>
          </a:p>
          <a:p>
            <a:endParaRPr lang="en-AU" sz="1579" dirty="0"/>
          </a:p>
          <a:p>
            <a:pPr marL="401010" indent="-401010">
              <a:buFont typeface="+mj-lt"/>
              <a:buAutoNum type="arabicPeriod" startAt="2"/>
            </a:pPr>
            <a:r>
              <a:rPr lang="en-AU" sz="1579" b="1" dirty="0"/>
              <a:t>Harmonisation report </a:t>
            </a:r>
            <a:r>
              <a:rPr lang="en-AU" sz="1579" dirty="0"/>
              <a:t>outlining key design and construction parameters for alignment</a:t>
            </a:r>
          </a:p>
          <a:p>
            <a:endParaRPr lang="en-AU" sz="1579" dirty="0"/>
          </a:p>
          <a:p>
            <a:pPr marL="401010" indent="-401010">
              <a:buFont typeface="+mj-lt"/>
              <a:buAutoNum type="arabicPeriod" startAt="3"/>
            </a:pPr>
            <a:r>
              <a:rPr lang="en-AU" sz="1579" b="1" dirty="0"/>
              <a:t>Implementation plan &amp; communication strategy </a:t>
            </a:r>
            <a:r>
              <a:rPr lang="en-AU" sz="1579" dirty="0"/>
              <a:t>for each DB</a:t>
            </a:r>
          </a:p>
          <a:p>
            <a:pPr marL="401010" indent="-401010">
              <a:buFont typeface="+mj-lt"/>
              <a:buAutoNum type="arabicPeriod" startAt="3"/>
            </a:pPr>
            <a:endParaRPr lang="en-AU" sz="1579" dirty="0"/>
          </a:p>
          <a:p>
            <a:pPr marL="401010" indent="-401010">
              <a:buFont typeface="+mj-lt"/>
              <a:buAutoNum type="arabicPeriod" startAt="3"/>
            </a:pPr>
            <a:r>
              <a:rPr lang="en-AU" sz="1579" b="1" dirty="0"/>
              <a:t>Implementation of agreed changes </a:t>
            </a:r>
            <a:r>
              <a:rPr lang="en-AU" sz="1579" dirty="0"/>
              <a:t>to Technical Standards</a:t>
            </a:r>
          </a:p>
        </p:txBody>
      </p:sp>
      <p:sp>
        <p:nvSpPr>
          <p:cNvPr id="4" name="TextBox 3"/>
          <p:cNvSpPr txBox="1"/>
          <p:nvPr/>
        </p:nvSpPr>
        <p:spPr>
          <a:xfrm>
            <a:off x="404482" y="5196910"/>
            <a:ext cx="8152406" cy="524118"/>
          </a:xfrm>
          <a:prstGeom prst="rect">
            <a:avLst/>
          </a:prstGeom>
          <a:noFill/>
        </p:spPr>
        <p:txBody>
          <a:bodyPr wrap="square" rtlCol="0" anchor="ctr">
            <a:spAutoFit/>
          </a:bodyPr>
          <a:lstStyle/>
          <a:p>
            <a:r>
              <a:rPr lang="en-AU" sz="1403" u="sng" dirty="0">
                <a:solidFill>
                  <a:schemeClr val="accent1">
                    <a:lumMod val="60000"/>
                    <a:lumOff val="40000"/>
                  </a:schemeClr>
                </a:solidFill>
              </a:rPr>
              <a:t>Decision required:</a:t>
            </a:r>
          </a:p>
          <a:p>
            <a:pPr marL="300758" indent="-300758">
              <a:buFont typeface="Wingdings" panose="05000000000000000000" pitchFamily="2" charset="2"/>
              <a:buChar char="q"/>
            </a:pPr>
            <a:r>
              <a:rPr lang="en-AU" sz="1403" i="1" dirty="0">
                <a:solidFill>
                  <a:schemeClr val="accent1">
                    <a:lumMod val="60000"/>
                    <a:lumOff val="40000"/>
                  </a:schemeClr>
                </a:solidFill>
                <a:sym typeface="Wingdings"/>
              </a:rPr>
              <a:t>Endorse deliverables</a:t>
            </a:r>
            <a:endParaRPr lang="en-AU" sz="1403" i="1" dirty="0">
              <a:solidFill>
                <a:schemeClr val="accent1">
                  <a:lumMod val="60000"/>
                  <a:lumOff val="40000"/>
                </a:schemeClr>
              </a:solidFill>
            </a:endParaRPr>
          </a:p>
        </p:txBody>
      </p:sp>
    </p:spTree>
    <p:extLst>
      <p:ext uri="{BB962C8B-B14F-4D97-AF65-F5344CB8AC3E}">
        <p14:creationId xmlns:p14="http://schemas.microsoft.com/office/powerpoint/2010/main" val="2756466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84536" y="2352863"/>
          <a:ext cx="9640593" cy="1570995"/>
        </p:xfrm>
        <a:graphic>
          <a:graphicData uri="http://schemas.openxmlformats.org/drawingml/2006/table">
            <a:tbl>
              <a:tblPr bandRow="1">
                <a:tableStyleId>{5FD0F851-EC5A-4D38-B0AD-8093EC10F338}</a:tableStyleId>
              </a:tblPr>
              <a:tblGrid>
                <a:gridCol w="8278745">
                  <a:extLst>
                    <a:ext uri="{9D8B030D-6E8A-4147-A177-3AD203B41FA5}">
                      <a16:colId xmlns:a16="http://schemas.microsoft.com/office/drawing/2014/main" val="20000"/>
                    </a:ext>
                  </a:extLst>
                </a:gridCol>
                <a:gridCol w="1361848">
                  <a:extLst>
                    <a:ext uri="{9D8B030D-6E8A-4147-A177-3AD203B41FA5}">
                      <a16:colId xmlns:a16="http://schemas.microsoft.com/office/drawing/2014/main" val="20001"/>
                    </a:ext>
                  </a:extLst>
                </a:gridCol>
              </a:tblGrid>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dirty="0"/>
                        <a:t>Established Technical Standards working group</a:t>
                      </a:r>
                    </a:p>
                  </a:txBody>
                  <a:tcPr marL="80199" marR="80199" marT="40100" marB="40100" anchor="ctr"/>
                </a:tc>
                <a:tc>
                  <a:txBody>
                    <a:bodyPr/>
                    <a:lstStyle/>
                    <a:p>
                      <a:endParaRPr lang="en-AU" sz="1400" dirty="0"/>
                    </a:p>
                  </a:txBody>
                  <a:tcPr marL="80199" marR="80199" marT="40100" marB="40100"/>
                </a:tc>
                <a:extLst>
                  <a:ext uri="{0D108BD9-81ED-4DB2-BD59-A6C34878D82A}">
                    <a16:rowId xmlns:a16="http://schemas.microsoft.com/office/drawing/2014/main" val="10000"/>
                  </a:ext>
                </a:extLst>
              </a:tr>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dirty="0"/>
                        <a:t>Determined</a:t>
                      </a:r>
                      <a:r>
                        <a:rPr lang="en-AU" sz="1200" baseline="0" dirty="0"/>
                        <a:t> relevant</a:t>
                      </a:r>
                      <a:r>
                        <a:rPr lang="en-AU" sz="1200" dirty="0"/>
                        <a:t> URD standards across all five DBs</a:t>
                      </a:r>
                    </a:p>
                  </a:txBody>
                  <a:tcPr marL="80199" marR="80199" marT="40100" marB="40100" anchor="ctr"/>
                </a:tc>
                <a:tc>
                  <a:txBody>
                    <a:bodyPr/>
                    <a:lstStyle/>
                    <a:p>
                      <a:endParaRPr lang="en-AU" sz="1400" dirty="0"/>
                    </a:p>
                  </a:txBody>
                  <a:tcPr marL="80199" marR="80199" marT="40100" marB="40100"/>
                </a:tc>
                <a:extLst>
                  <a:ext uri="{0D108BD9-81ED-4DB2-BD59-A6C34878D82A}">
                    <a16:rowId xmlns:a16="http://schemas.microsoft.com/office/drawing/2014/main" val="10001"/>
                  </a:ext>
                </a:extLst>
              </a:tr>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dirty="0"/>
                        <a:t>Developed gap analysis scope for quotation</a:t>
                      </a:r>
                    </a:p>
                  </a:txBody>
                  <a:tcPr marL="80199" marR="80199" marT="40100" marB="40100" anchor="ctr"/>
                </a:tc>
                <a:tc>
                  <a:txBody>
                    <a:bodyPr/>
                    <a:lstStyle/>
                    <a:p>
                      <a:endParaRPr lang="en-AU" sz="1400"/>
                    </a:p>
                  </a:txBody>
                  <a:tcPr marL="80199" marR="80199" marT="40100" marB="40100"/>
                </a:tc>
                <a:extLst>
                  <a:ext uri="{0D108BD9-81ED-4DB2-BD59-A6C34878D82A}">
                    <a16:rowId xmlns:a16="http://schemas.microsoft.com/office/drawing/2014/main" val="10002"/>
                  </a:ext>
                </a:extLst>
              </a:tr>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dirty="0"/>
                        <a:t>Obtained quotes from consultants</a:t>
                      </a:r>
                    </a:p>
                  </a:txBody>
                  <a:tcPr marL="80199" marR="80199" marT="40100" marB="40100" anchor="ctr"/>
                </a:tc>
                <a:tc>
                  <a:txBody>
                    <a:bodyPr/>
                    <a:lstStyle/>
                    <a:p>
                      <a:endParaRPr lang="en-AU" sz="1400" dirty="0"/>
                    </a:p>
                  </a:txBody>
                  <a:tcPr marL="80199" marR="80199" marT="40100" marB="40100"/>
                </a:tc>
                <a:extLst>
                  <a:ext uri="{0D108BD9-81ED-4DB2-BD59-A6C34878D82A}">
                    <a16:rowId xmlns:a16="http://schemas.microsoft.com/office/drawing/2014/main" val="10003"/>
                  </a:ext>
                </a:extLst>
              </a:tr>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dirty="0"/>
                        <a:t>Evaluating quotes from consultants and appointment</a:t>
                      </a:r>
                      <a:r>
                        <a:rPr lang="en-AU" sz="1200" baseline="0" dirty="0"/>
                        <a:t> of </a:t>
                      </a:r>
                      <a:r>
                        <a:rPr lang="en-AU" sz="1200" dirty="0"/>
                        <a:t>successful consultant</a:t>
                      </a:r>
                    </a:p>
                  </a:txBody>
                  <a:tcPr marL="80199" marR="80199" marT="40100" marB="40100" anchor="ctr"/>
                </a:tc>
                <a:tc>
                  <a:txBody>
                    <a:bodyPr/>
                    <a:lstStyle/>
                    <a:p>
                      <a:endParaRPr lang="en-AU" sz="1400" dirty="0"/>
                    </a:p>
                  </a:txBody>
                  <a:tcPr marL="80199" marR="80199" marT="40100" marB="40100"/>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744065" y="903709"/>
            <a:ext cx="9470137" cy="625237"/>
          </a:xfrm>
        </p:spPr>
        <p:txBody>
          <a:bodyPr/>
          <a:lstStyle/>
          <a:p>
            <a:r>
              <a:rPr lang="en-AU" b="0" dirty="0">
                <a:solidFill>
                  <a:srgbClr val="1E398D"/>
                </a:solidFill>
                <a:latin typeface="Century Gothic" panose="020B0502020202020204" pitchFamily="34" charset="0"/>
              </a:rPr>
              <a:t>Activities</a:t>
            </a:r>
            <a:endParaRPr lang="en-AU" sz="2368" dirty="0">
              <a:solidFill>
                <a:schemeClr val="accent1"/>
              </a:solidFill>
            </a:endParaRPr>
          </a:p>
        </p:txBody>
      </p:sp>
      <p:pic>
        <p:nvPicPr>
          <p:cNvPr id="10242" name="Picture 2" descr="C:\Users\ajames\AppData\Local\Microsoft\Windows\Temporary Internet Files\Content.IE5\2E2XVPUE\check-mark-129278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18" y="2412896"/>
            <a:ext cx="204849" cy="201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james\AppData\Local\Microsoft\Windows\Temporary Internet Files\Content.IE5\2E2XVPUE\check-mark-129278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18" y="2755770"/>
            <a:ext cx="204849" cy="201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james\AppData\Local\Microsoft\Windows\Temporary Internet Files\Content.IE5\2E2XVPUE\check-mark-129278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18" y="3122992"/>
            <a:ext cx="204849" cy="201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james\AppData\Local\Microsoft\Windows\Temporary Internet Files\Content.IE5\2E2XVPUE\check-mark-129278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18" y="3490211"/>
            <a:ext cx="204849" cy="201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4536" y="1974715"/>
            <a:ext cx="3040880" cy="335348"/>
          </a:xfrm>
          <a:prstGeom prst="rect">
            <a:avLst/>
          </a:prstGeom>
          <a:noFill/>
        </p:spPr>
        <p:txBody>
          <a:bodyPr wrap="square" rtlCol="0">
            <a:spAutoFit/>
          </a:bodyPr>
          <a:lstStyle/>
          <a:p>
            <a:r>
              <a:rPr lang="en-AU" sz="1579" dirty="0"/>
              <a:t>Completed activities</a:t>
            </a:r>
          </a:p>
        </p:txBody>
      </p:sp>
      <p:graphicFrame>
        <p:nvGraphicFramePr>
          <p:cNvPr id="20" name="Table 19"/>
          <p:cNvGraphicFramePr>
            <a:graphicFrameLocks noGrp="1"/>
          </p:cNvGraphicFramePr>
          <p:nvPr>
            <p:extLst/>
          </p:nvPr>
        </p:nvGraphicFramePr>
        <p:xfrm>
          <a:off x="431574" y="5182120"/>
          <a:ext cx="9640593" cy="314199"/>
        </p:xfrm>
        <a:graphic>
          <a:graphicData uri="http://schemas.openxmlformats.org/drawingml/2006/table">
            <a:tbl>
              <a:tblPr bandRow="1">
                <a:tableStyleId>{5FD0F851-EC5A-4D38-B0AD-8093EC10F338}</a:tableStyleId>
              </a:tblPr>
              <a:tblGrid>
                <a:gridCol w="8278745">
                  <a:extLst>
                    <a:ext uri="{9D8B030D-6E8A-4147-A177-3AD203B41FA5}">
                      <a16:colId xmlns:a16="http://schemas.microsoft.com/office/drawing/2014/main" val="20000"/>
                    </a:ext>
                  </a:extLst>
                </a:gridCol>
                <a:gridCol w="1361848">
                  <a:extLst>
                    <a:ext uri="{9D8B030D-6E8A-4147-A177-3AD203B41FA5}">
                      <a16:colId xmlns:a16="http://schemas.microsoft.com/office/drawing/2014/main" val="20001"/>
                    </a:ext>
                  </a:extLst>
                </a:gridCol>
              </a:tblGrid>
              <a:tr h="314199">
                <a:tc>
                  <a:txBody>
                    <a:bodyPr/>
                    <a:lstStyle/>
                    <a:p>
                      <a:pPr marL="0" marR="0" indent="0" algn="l" defTabSz="1039033" rtl="0" eaLnBrk="1" fontAlgn="auto" latinLnBrk="0" hangingPunct="1">
                        <a:lnSpc>
                          <a:spcPct val="100000"/>
                        </a:lnSpc>
                        <a:spcBef>
                          <a:spcPts val="0"/>
                        </a:spcBef>
                        <a:spcAft>
                          <a:spcPts val="0"/>
                        </a:spcAft>
                        <a:buClrTx/>
                        <a:buSzTx/>
                        <a:buFontTx/>
                        <a:buNone/>
                        <a:tabLst/>
                        <a:defRPr/>
                      </a:pPr>
                      <a:r>
                        <a:rPr lang="en-AU" sz="1200" baseline="0" dirty="0"/>
                        <a:t>Gap analysis report</a:t>
                      </a:r>
                      <a:endParaRPr lang="en-AU" sz="1200" dirty="0"/>
                    </a:p>
                  </a:txBody>
                  <a:tcPr marL="80199" marR="80199" marT="40100" marB="40100" anchor="ctr"/>
                </a:tc>
                <a:tc>
                  <a:txBody>
                    <a:bodyPr/>
                    <a:lstStyle/>
                    <a:p>
                      <a:endParaRPr lang="en-AU" sz="1400" dirty="0"/>
                    </a:p>
                  </a:txBody>
                  <a:tcPr marL="80199" marR="80199" marT="40100" marB="40100"/>
                </a:tc>
                <a:extLst>
                  <a:ext uri="{0D108BD9-81ED-4DB2-BD59-A6C34878D82A}">
                    <a16:rowId xmlns:a16="http://schemas.microsoft.com/office/drawing/2014/main" val="10000"/>
                  </a:ext>
                </a:extLst>
              </a:tr>
            </a:tbl>
          </a:graphicData>
        </a:graphic>
      </p:graphicFrame>
      <p:sp>
        <p:nvSpPr>
          <p:cNvPr id="21" name="TextBox 20"/>
          <p:cNvSpPr txBox="1"/>
          <p:nvPr/>
        </p:nvSpPr>
        <p:spPr>
          <a:xfrm>
            <a:off x="431574" y="4763711"/>
            <a:ext cx="3040880" cy="335348"/>
          </a:xfrm>
          <a:prstGeom prst="rect">
            <a:avLst/>
          </a:prstGeom>
          <a:noFill/>
        </p:spPr>
        <p:txBody>
          <a:bodyPr wrap="square" rtlCol="0">
            <a:spAutoFit/>
          </a:bodyPr>
          <a:lstStyle/>
          <a:p>
            <a:r>
              <a:rPr lang="en-AU" sz="1579" dirty="0"/>
              <a:t>In progress activity</a:t>
            </a:r>
          </a:p>
        </p:txBody>
      </p:sp>
      <p:sp>
        <p:nvSpPr>
          <p:cNvPr id="22" name="TextBox 21"/>
          <p:cNvSpPr txBox="1"/>
          <p:nvPr/>
        </p:nvSpPr>
        <p:spPr>
          <a:xfrm>
            <a:off x="8966087" y="5241811"/>
            <a:ext cx="1044258" cy="2543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1053" b="1" dirty="0">
                <a:ln w="11430"/>
                <a:solidFill>
                  <a:srgbClr val="FFC000"/>
                </a:solidFill>
                <a:effectLst>
                  <a:outerShdw blurRad="50800" dist="39000" dir="5460000" algn="tl">
                    <a:srgbClr val="000000">
                      <a:alpha val="38000"/>
                    </a:srgbClr>
                  </a:outerShdw>
                </a:effectLst>
              </a:rPr>
              <a:t>13/09/2019</a:t>
            </a:r>
          </a:p>
        </p:txBody>
      </p:sp>
      <p:pic>
        <p:nvPicPr>
          <p:cNvPr id="12" name="Picture 2" descr="C:\Users\ajames\AppData\Local\Microsoft\Windows\Temporary Internet Files\Content.IE5\2E2XVPUE\check-mark-129278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17" y="3825092"/>
            <a:ext cx="204849" cy="2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4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660450" y="625527"/>
            <a:ext cx="8702591" cy="636448"/>
          </a:xfrm>
        </p:spPr>
        <p:txBody>
          <a:bodyPr/>
          <a:lstStyle/>
          <a:p>
            <a:r>
              <a:rPr lang="en-US" b="0" dirty="0">
                <a:solidFill>
                  <a:srgbClr val="1E398D"/>
                </a:solidFill>
                <a:latin typeface="Century Gothic" panose="020B0502020202020204" pitchFamily="34" charset="0"/>
              </a:rPr>
              <a:t>Proposed</a:t>
            </a:r>
            <a:r>
              <a:rPr lang="en-US" dirty="0">
                <a:solidFill>
                  <a:srgbClr val="1E398D"/>
                </a:solidFill>
                <a:latin typeface="Century Gothic" panose="020B0502020202020204" pitchFamily="34" charset="0"/>
              </a:rPr>
              <a:t> </a:t>
            </a:r>
            <a:r>
              <a:rPr lang="en-US" b="0" dirty="0">
                <a:solidFill>
                  <a:srgbClr val="1E398D"/>
                </a:solidFill>
                <a:latin typeface="Century Gothic" panose="020B0502020202020204" pitchFamily="34" charset="0"/>
              </a:rPr>
              <a:t>timeline</a:t>
            </a:r>
            <a:endParaRPr lang="en-AU" sz="1579" i="1" dirty="0">
              <a:solidFill>
                <a:schemeClr val="accent1"/>
              </a:solidFill>
              <a:latin typeface="Century Gothic" panose="020B0502020202020204" pitchFamily="34" charset="0"/>
            </a:endParaRPr>
          </a:p>
        </p:txBody>
      </p:sp>
      <p:sp>
        <p:nvSpPr>
          <p:cNvPr id="16" name="TextBox 15"/>
          <p:cNvSpPr txBox="1"/>
          <p:nvPr/>
        </p:nvSpPr>
        <p:spPr>
          <a:xfrm>
            <a:off x="167187" y="6704170"/>
            <a:ext cx="3551382" cy="213776"/>
          </a:xfrm>
          <a:prstGeom prst="rect">
            <a:avLst/>
          </a:prstGeom>
          <a:noFill/>
        </p:spPr>
        <p:txBody>
          <a:bodyPr wrap="square" rtlCol="0">
            <a:spAutoFit/>
          </a:bodyPr>
          <a:lstStyle/>
          <a:p>
            <a:r>
              <a:rPr lang="en-AU" sz="1053" baseline="30000" dirty="0"/>
              <a:t>1</a:t>
            </a:r>
            <a:r>
              <a:rPr lang="en-AU" sz="789" dirty="0"/>
              <a:t>Date to be confirmed following completion of 22 November milestone</a:t>
            </a:r>
            <a:endParaRPr lang="en-AU" sz="789" baseline="30000" dirty="0"/>
          </a:p>
        </p:txBody>
      </p:sp>
      <p:grpSp>
        <p:nvGrpSpPr>
          <p:cNvPr id="3" name="Group 2">
            <a:extLst>
              <a:ext uri="{FF2B5EF4-FFF2-40B4-BE49-F238E27FC236}">
                <a16:creationId xmlns:a16="http://schemas.microsoft.com/office/drawing/2014/main" id="{5E1567AA-FBFD-474D-97BA-8A23AD373477}"/>
              </a:ext>
            </a:extLst>
          </p:cNvPr>
          <p:cNvGrpSpPr/>
          <p:nvPr/>
        </p:nvGrpSpPr>
        <p:grpSpPr>
          <a:xfrm>
            <a:off x="167187" y="1740460"/>
            <a:ext cx="10162449" cy="4791446"/>
            <a:chOff x="167187" y="1391326"/>
            <a:chExt cx="10162449" cy="4791446"/>
          </a:xfrm>
        </p:grpSpPr>
        <p:sp>
          <p:nvSpPr>
            <p:cNvPr id="53" name="Text Placeholder 3"/>
            <p:cNvSpPr txBox="1">
              <a:spLocks/>
            </p:cNvSpPr>
            <p:nvPr/>
          </p:nvSpPr>
          <p:spPr>
            <a:xfrm>
              <a:off x="8826134" y="2645504"/>
              <a:ext cx="1297384" cy="641479"/>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789" dirty="0"/>
                <a:t>Review, comment and endorse the implementation &amp; communication strategy</a:t>
              </a:r>
            </a:p>
          </p:txBody>
        </p:sp>
        <p:sp>
          <p:nvSpPr>
            <p:cNvPr id="57" name="Text Placeholder 3"/>
            <p:cNvSpPr txBox="1">
              <a:spLocks/>
            </p:cNvSpPr>
            <p:nvPr/>
          </p:nvSpPr>
          <p:spPr>
            <a:xfrm>
              <a:off x="2781550" y="2636109"/>
              <a:ext cx="1141726" cy="33013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r>
                <a:rPr lang="en-AU" sz="789" dirty="0"/>
                <a:t>Gap analysis finding update</a:t>
              </a:r>
            </a:p>
          </p:txBody>
        </p:sp>
        <p:sp>
          <p:nvSpPr>
            <p:cNvPr id="73" name="Text Placeholder 3"/>
            <p:cNvSpPr txBox="1">
              <a:spLocks/>
            </p:cNvSpPr>
            <p:nvPr/>
          </p:nvSpPr>
          <p:spPr>
            <a:xfrm>
              <a:off x="8844394" y="1868435"/>
              <a:ext cx="1260863"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buClr>
                  <a:schemeClr val="accent1"/>
                </a:buClr>
              </a:pPr>
              <a:r>
                <a:rPr lang="en-AU" sz="921" dirty="0"/>
                <a:t>12 December 2019</a:t>
              </a:r>
            </a:p>
          </p:txBody>
        </p:sp>
        <p:sp>
          <p:nvSpPr>
            <p:cNvPr id="84" name="Text Placeholder 3"/>
            <p:cNvSpPr txBox="1">
              <a:spLocks/>
            </p:cNvSpPr>
            <p:nvPr/>
          </p:nvSpPr>
          <p:spPr>
            <a:xfrm>
              <a:off x="7157985" y="1868435"/>
              <a:ext cx="1297384"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22 November 2019</a:t>
              </a:r>
            </a:p>
          </p:txBody>
        </p:sp>
        <p:sp>
          <p:nvSpPr>
            <p:cNvPr id="88" name="Text Placeholder 3"/>
            <p:cNvSpPr txBox="1">
              <a:spLocks/>
            </p:cNvSpPr>
            <p:nvPr/>
          </p:nvSpPr>
          <p:spPr>
            <a:xfrm>
              <a:off x="4306031" y="1868435"/>
              <a:ext cx="1221456"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11 October 2019</a:t>
              </a:r>
            </a:p>
          </p:txBody>
        </p:sp>
        <p:sp>
          <p:nvSpPr>
            <p:cNvPr id="99" name="Rectangle 98"/>
            <p:cNvSpPr/>
            <p:nvPr/>
          </p:nvSpPr>
          <p:spPr>
            <a:xfrm>
              <a:off x="747385" y="2289378"/>
              <a:ext cx="8701010" cy="4009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nvGrpSpPr>
            <p:cNvPr id="111" name="Group 110"/>
            <p:cNvGrpSpPr/>
            <p:nvPr/>
          </p:nvGrpSpPr>
          <p:grpSpPr>
            <a:xfrm>
              <a:off x="4805862" y="2197019"/>
              <a:ext cx="227231" cy="198753"/>
              <a:chOff x="10096500" y="1757772"/>
              <a:chExt cx="259080" cy="226611"/>
            </a:xfrm>
          </p:grpSpPr>
          <p:sp>
            <p:nvSpPr>
              <p:cNvPr id="112" name="Oval 111"/>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13" name="Oval 112"/>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grpSp>
          <p:nvGrpSpPr>
            <p:cNvPr id="126" name="Group 125"/>
            <p:cNvGrpSpPr/>
            <p:nvPr/>
          </p:nvGrpSpPr>
          <p:grpSpPr>
            <a:xfrm>
              <a:off x="7693062" y="2197019"/>
              <a:ext cx="227231" cy="198753"/>
              <a:chOff x="10096500" y="1757772"/>
              <a:chExt cx="259080" cy="226611"/>
            </a:xfrm>
          </p:grpSpPr>
          <p:sp>
            <p:nvSpPr>
              <p:cNvPr id="127" name="Oval 126"/>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28" name="Oval 127"/>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3" name="Straight Connector 12"/>
            <p:cNvCxnSpPr/>
            <p:nvPr/>
          </p:nvCxnSpPr>
          <p:spPr>
            <a:xfrm>
              <a:off x="4917508" y="2408254"/>
              <a:ext cx="1970" cy="262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9474826" y="2384955"/>
              <a:ext cx="0" cy="256402"/>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 Placeholder 3"/>
            <p:cNvSpPr txBox="1">
              <a:spLocks/>
            </p:cNvSpPr>
            <p:nvPr/>
          </p:nvSpPr>
          <p:spPr>
            <a:xfrm>
              <a:off x="4364719" y="2677949"/>
              <a:ext cx="1104078" cy="642124"/>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buClrTx/>
                <a:buSzTx/>
                <a:defRPr/>
              </a:pPr>
              <a:r>
                <a:rPr lang="en-AU" sz="789" dirty="0"/>
                <a:t>Review gap analysis and agree on harmonisation opportunities</a:t>
              </a:r>
            </a:p>
            <a:p>
              <a:pPr algn="ctr">
                <a:lnSpc>
                  <a:spcPct val="100000"/>
                </a:lnSpc>
                <a:spcBef>
                  <a:spcPts val="0"/>
                </a:spcBef>
                <a:spcAft>
                  <a:spcPts val="0"/>
                </a:spcAft>
                <a:buClrTx/>
                <a:buSzTx/>
                <a:defRPr/>
              </a:pPr>
              <a:endParaRPr lang="en-AU" sz="789" dirty="0"/>
            </a:p>
          </p:txBody>
        </p:sp>
        <p:grpSp>
          <p:nvGrpSpPr>
            <p:cNvPr id="81" name="Group 80"/>
            <p:cNvGrpSpPr/>
            <p:nvPr/>
          </p:nvGrpSpPr>
          <p:grpSpPr>
            <a:xfrm>
              <a:off x="3238797" y="2197019"/>
              <a:ext cx="227231" cy="198753"/>
              <a:chOff x="10096500" y="1757772"/>
              <a:chExt cx="259080" cy="226611"/>
            </a:xfrm>
          </p:grpSpPr>
          <p:sp>
            <p:nvSpPr>
              <p:cNvPr id="82" name="Oval 81"/>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83" name="Oval 82"/>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08" name="Straight Connector 107"/>
            <p:cNvCxnSpPr/>
            <p:nvPr/>
          </p:nvCxnSpPr>
          <p:spPr>
            <a:xfrm>
              <a:off x="3351628" y="2383244"/>
              <a:ext cx="1570" cy="262595"/>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 Placeholder 3"/>
            <p:cNvSpPr txBox="1">
              <a:spLocks/>
            </p:cNvSpPr>
            <p:nvPr/>
          </p:nvSpPr>
          <p:spPr>
            <a:xfrm>
              <a:off x="7257362" y="2659257"/>
              <a:ext cx="1098626" cy="688084"/>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789" dirty="0"/>
                <a:t>Develop implementation plan &amp; communication strategy</a:t>
              </a:r>
            </a:p>
            <a:p>
              <a:pPr algn="ctr">
                <a:buClr>
                  <a:schemeClr val="accent1"/>
                </a:buClr>
              </a:pPr>
              <a:endParaRPr lang="en-AU" sz="789" dirty="0"/>
            </a:p>
          </p:txBody>
        </p:sp>
        <p:sp>
          <p:nvSpPr>
            <p:cNvPr id="110" name="Text Placeholder 3"/>
            <p:cNvSpPr txBox="1">
              <a:spLocks/>
            </p:cNvSpPr>
            <p:nvPr/>
          </p:nvSpPr>
          <p:spPr>
            <a:xfrm>
              <a:off x="5708719" y="1868435"/>
              <a:ext cx="1128256"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1 November 2019</a:t>
              </a:r>
            </a:p>
          </p:txBody>
        </p:sp>
        <p:grpSp>
          <p:nvGrpSpPr>
            <p:cNvPr id="114" name="Group 113"/>
            <p:cNvGrpSpPr/>
            <p:nvPr/>
          </p:nvGrpSpPr>
          <p:grpSpPr>
            <a:xfrm>
              <a:off x="6159053" y="2197019"/>
              <a:ext cx="227231" cy="198753"/>
              <a:chOff x="10096500" y="1757772"/>
              <a:chExt cx="259080" cy="226611"/>
            </a:xfrm>
          </p:grpSpPr>
          <p:sp>
            <p:nvSpPr>
              <p:cNvPr id="115" name="Oval 114"/>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16" name="Oval 115"/>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49" name="Straight Connector 148"/>
            <p:cNvCxnSpPr>
              <a:stCxn id="115" idx="4"/>
            </p:cNvCxnSpPr>
            <p:nvPr/>
          </p:nvCxnSpPr>
          <p:spPr>
            <a:xfrm>
              <a:off x="6272669" y="2395771"/>
              <a:ext cx="0" cy="2528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1843173" y="2197019"/>
              <a:ext cx="227231" cy="198753"/>
              <a:chOff x="10096500" y="1757772"/>
              <a:chExt cx="259080" cy="226611"/>
            </a:xfrm>
          </p:grpSpPr>
          <p:sp>
            <p:nvSpPr>
              <p:cNvPr id="89" name="Oval 88"/>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17" name="Oval 116"/>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18" name="Straight Connector 117"/>
            <p:cNvCxnSpPr/>
            <p:nvPr/>
          </p:nvCxnSpPr>
          <p:spPr>
            <a:xfrm>
              <a:off x="1948445" y="2385407"/>
              <a:ext cx="1570" cy="262595"/>
            </a:xfrm>
            <a:prstGeom prst="line">
              <a:avLst/>
            </a:prstGeom>
          </p:spPr>
          <p:style>
            <a:lnRef idx="1">
              <a:schemeClr val="accent1"/>
            </a:lnRef>
            <a:fillRef idx="0">
              <a:schemeClr val="accent1"/>
            </a:fillRef>
            <a:effectRef idx="0">
              <a:schemeClr val="accent1"/>
            </a:effectRef>
            <a:fontRef idx="minor">
              <a:schemeClr val="tx1"/>
            </a:fontRef>
          </p:style>
        </p:cxnSp>
        <p:sp>
          <p:nvSpPr>
            <p:cNvPr id="148" name="Text Placeholder 3"/>
            <p:cNvSpPr txBox="1">
              <a:spLocks/>
            </p:cNvSpPr>
            <p:nvPr/>
          </p:nvSpPr>
          <p:spPr>
            <a:xfrm>
              <a:off x="1381411" y="2674858"/>
              <a:ext cx="1141726" cy="64212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r>
                <a:rPr lang="en-AU" sz="789" dirty="0"/>
                <a:t>Complete gap analysis</a:t>
              </a:r>
            </a:p>
          </p:txBody>
        </p:sp>
        <p:sp>
          <p:nvSpPr>
            <p:cNvPr id="150" name="Text Placeholder 3"/>
            <p:cNvSpPr txBox="1">
              <a:spLocks/>
            </p:cNvSpPr>
            <p:nvPr/>
          </p:nvSpPr>
          <p:spPr>
            <a:xfrm>
              <a:off x="1329754" y="1868435"/>
              <a:ext cx="1254069"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13 September 2019</a:t>
              </a:r>
            </a:p>
          </p:txBody>
        </p:sp>
        <p:sp>
          <p:nvSpPr>
            <p:cNvPr id="151" name="Text Placeholder 3"/>
            <p:cNvSpPr txBox="1">
              <a:spLocks/>
            </p:cNvSpPr>
            <p:nvPr/>
          </p:nvSpPr>
          <p:spPr>
            <a:xfrm>
              <a:off x="2715348" y="1868435"/>
              <a:ext cx="1274130"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25 September 2019 </a:t>
              </a:r>
            </a:p>
          </p:txBody>
        </p:sp>
        <p:sp>
          <p:nvSpPr>
            <p:cNvPr id="4" name="Rectangle 3"/>
            <p:cNvSpPr/>
            <p:nvPr/>
          </p:nvSpPr>
          <p:spPr>
            <a:xfrm>
              <a:off x="2820762" y="3128255"/>
              <a:ext cx="1098626" cy="456663"/>
            </a:xfrm>
            <a:prstGeom prst="rect">
              <a:avLst/>
            </a:prstGeom>
          </p:spPr>
          <p:txBody>
            <a:bodyPr wrap="square">
              <a:spAutoFit/>
            </a:bodyPr>
            <a:lstStyle/>
            <a:p>
              <a:pPr algn="ctr"/>
              <a:r>
                <a:rPr lang="en-AU" sz="789" i="1" dirty="0">
                  <a:solidFill>
                    <a:srgbClr val="00B0F0"/>
                  </a:solidFill>
                </a:rPr>
                <a:t>Technical Standards Steering Committee</a:t>
              </a:r>
            </a:p>
          </p:txBody>
        </p:sp>
        <p:sp>
          <p:nvSpPr>
            <p:cNvPr id="152" name="Rectangle 151"/>
            <p:cNvSpPr/>
            <p:nvPr/>
          </p:nvSpPr>
          <p:spPr>
            <a:xfrm>
              <a:off x="4370171" y="3320560"/>
              <a:ext cx="1098626" cy="456663"/>
            </a:xfrm>
            <a:prstGeom prst="rect">
              <a:avLst/>
            </a:prstGeom>
          </p:spPr>
          <p:txBody>
            <a:bodyPr wrap="square">
              <a:spAutoFit/>
            </a:bodyPr>
            <a:lstStyle/>
            <a:p>
              <a:pPr algn="ctr"/>
              <a:r>
                <a:rPr lang="en-AU" sz="789" i="1" dirty="0">
                  <a:solidFill>
                    <a:srgbClr val="00B050"/>
                  </a:solidFill>
                </a:rPr>
                <a:t>Technical Standards Working Group</a:t>
              </a:r>
            </a:p>
          </p:txBody>
        </p:sp>
        <p:sp>
          <p:nvSpPr>
            <p:cNvPr id="153" name="Rectangle 152"/>
            <p:cNvSpPr/>
            <p:nvPr/>
          </p:nvSpPr>
          <p:spPr>
            <a:xfrm>
              <a:off x="1402961" y="3381298"/>
              <a:ext cx="1098626" cy="213776"/>
            </a:xfrm>
            <a:prstGeom prst="rect">
              <a:avLst/>
            </a:prstGeom>
          </p:spPr>
          <p:txBody>
            <a:bodyPr wrap="square">
              <a:spAutoFit/>
            </a:bodyPr>
            <a:lstStyle/>
            <a:p>
              <a:pPr algn="ctr"/>
              <a:r>
                <a:rPr lang="en-AU" sz="789" i="1" dirty="0">
                  <a:solidFill>
                    <a:srgbClr val="FF0000"/>
                  </a:solidFill>
                </a:rPr>
                <a:t>Consultant</a:t>
              </a:r>
            </a:p>
          </p:txBody>
        </p:sp>
        <p:sp>
          <p:nvSpPr>
            <p:cNvPr id="5" name="TextBox 4"/>
            <p:cNvSpPr txBox="1"/>
            <p:nvPr/>
          </p:nvSpPr>
          <p:spPr>
            <a:xfrm>
              <a:off x="2742142" y="1419368"/>
              <a:ext cx="1220544" cy="497252"/>
            </a:xfrm>
            <a:prstGeom prst="rect">
              <a:avLst/>
            </a:prstGeom>
            <a:noFill/>
          </p:spPr>
          <p:txBody>
            <a:bodyPr wrap="square" rtlCol="0">
              <a:spAutoFit/>
            </a:bodyPr>
            <a:lstStyle/>
            <a:p>
              <a:pPr algn="ctr"/>
              <a:r>
                <a:rPr lang="en-AU" sz="877" dirty="0">
                  <a:solidFill>
                    <a:schemeClr val="accent2">
                      <a:lumMod val="75000"/>
                    </a:schemeClr>
                  </a:solidFill>
                </a:rPr>
                <a:t>Technical Standards Steering Committee meeting</a:t>
              </a:r>
            </a:p>
          </p:txBody>
        </p:sp>
        <p:sp>
          <p:nvSpPr>
            <p:cNvPr id="154" name="Rectangle 153"/>
            <p:cNvSpPr/>
            <p:nvPr/>
          </p:nvSpPr>
          <p:spPr>
            <a:xfrm>
              <a:off x="7257362" y="3320560"/>
              <a:ext cx="1098626" cy="456663"/>
            </a:xfrm>
            <a:prstGeom prst="rect">
              <a:avLst/>
            </a:prstGeom>
          </p:spPr>
          <p:txBody>
            <a:bodyPr wrap="square">
              <a:spAutoFit/>
            </a:bodyPr>
            <a:lstStyle/>
            <a:p>
              <a:pPr algn="ctr"/>
              <a:r>
                <a:rPr lang="en-AU" sz="789" i="1" dirty="0">
                  <a:solidFill>
                    <a:srgbClr val="00B050"/>
                  </a:solidFill>
                </a:rPr>
                <a:t>Technical Standards Working Group</a:t>
              </a:r>
            </a:p>
          </p:txBody>
        </p:sp>
        <p:sp>
          <p:nvSpPr>
            <p:cNvPr id="155" name="Rectangle 154"/>
            <p:cNvSpPr/>
            <p:nvPr/>
          </p:nvSpPr>
          <p:spPr>
            <a:xfrm>
              <a:off x="5721476" y="3320560"/>
              <a:ext cx="1098626" cy="456663"/>
            </a:xfrm>
            <a:prstGeom prst="rect">
              <a:avLst/>
            </a:prstGeom>
          </p:spPr>
          <p:txBody>
            <a:bodyPr wrap="square">
              <a:spAutoFit/>
            </a:bodyPr>
            <a:lstStyle/>
            <a:p>
              <a:pPr algn="ctr"/>
              <a:r>
                <a:rPr lang="en-AU" sz="789" i="1" dirty="0">
                  <a:solidFill>
                    <a:srgbClr val="00B0F0"/>
                  </a:solidFill>
                </a:rPr>
                <a:t>Technical Standards Steering Committee</a:t>
              </a:r>
            </a:p>
          </p:txBody>
        </p:sp>
        <p:sp>
          <p:nvSpPr>
            <p:cNvPr id="156" name="TextBox 155"/>
            <p:cNvSpPr txBox="1"/>
            <p:nvPr/>
          </p:nvSpPr>
          <p:spPr>
            <a:xfrm>
              <a:off x="8866124" y="1419368"/>
              <a:ext cx="1220544" cy="497252"/>
            </a:xfrm>
            <a:prstGeom prst="rect">
              <a:avLst/>
            </a:prstGeom>
            <a:noFill/>
          </p:spPr>
          <p:txBody>
            <a:bodyPr wrap="square" rtlCol="0">
              <a:spAutoFit/>
            </a:bodyPr>
            <a:lstStyle/>
            <a:p>
              <a:pPr algn="ctr"/>
              <a:r>
                <a:rPr lang="en-AU" sz="877" dirty="0">
                  <a:solidFill>
                    <a:schemeClr val="accent2">
                      <a:lumMod val="75000"/>
                    </a:schemeClr>
                  </a:solidFill>
                </a:rPr>
                <a:t>Technical Standards Steering Committee meeting</a:t>
              </a:r>
            </a:p>
          </p:txBody>
        </p:sp>
        <p:sp>
          <p:nvSpPr>
            <p:cNvPr id="162" name="Rectangle 161"/>
            <p:cNvSpPr/>
            <p:nvPr/>
          </p:nvSpPr>
          <p:spPr>
            <a:xfrm>
              <a:off x="8899082" y="3230305"/>
              <a:ext cx="1098626" cy="456663"/>
            </a:xfrm>
            <a:prstGeom prst="rect">
              <a:avLst/>
            </a:prstGeom>
          </p:spPr>
          <p:txBody>
            <a:bodyPr wrap="square">
              <a:spAutoFit/>
            </a:bodyPr>
            <a:lstStyle/>
            <a:p>
              <a:pPr algn="ctr"/>
              <a:r>
                <a:rPr lang="en-AU" sz="789" i="1" dirty="0">
                  <a:solidFill>
                    <a:srgbClr val="00B0F0"/>
                  </a:solidFill>
                </a:rPr>
                <a:t>Technical Standards Steering Committee</a:t>
              </a:r>
            </a:p>
          </p:txBody>
        </p:sp>
        <p:sp>
          <p:nvSpPr>
            <p:cNvPr id="163" name="TextBox 162"/>
            <p:cNvSpPr txBox="1"/>
            <p:nvPr/>
          </p:nvSpPr>
          <p:spPr>
            <a:xfrm>
              <a:off x="277565" y="5490981"/>
              <a:ext cx="2589905" cy="470257"/>
            </a:xfrm>
            <a:prstGeom prst="rect">
              <a:avLst/>
            </a:prstGeom>
            <a:noFill/>
          </p:spPr>
          <p:txBody>
            <a:bodyPr wrap="square" rtlCol="0" anchor="ctr">
              <a:spAutoFit/>
            </a:bodyPr>
            <a:lstStyle/>
            <a:p>
              <a:r>
                <a:rPr lang="en-AU" sz="1228" u="sng" dirty="0">
                  <a:solidFill>
                    <a:schemeClr val="accent1">
                      <a:lumMod val="60000"/>
                      <a:lumOff val="40000"/>
                    </a:schemeClr>
                  </a:solidFill>
                </a:rPr>
                <a:t>Decision required:</a:t>
              </a:r>
            </a:p>
            <a:p>
              <a:pPr marL="300758" indent="-300758">
                <a:buFont typeface="Wingdings" panose="05000000000000000000" pitchFamily="2" charset="2"/>
                <a:buChar char="q"/>
              </a:pPr>
              <a:r>
                <a:rPr lang="en-AU" sz="1228" i="1" dirty="0">
                  <a:solidFill>
                    <a:schemeClr val="accent1">
                      <a:lumMod val="60000"/>
                      <a:lumOff val="40000"/>
                    </a:schemeClr>
                  </a:solidFill>
                  <a:sym typeface="Wingdings"/>
                </a:rPr>
                <a:t>Endorse proposed timeline</a:t>
              </a:r>
              <a:endParaRPr lang="en-AU" sz="1228" i="1" dirty="0">
                <a:solidFill>
                  <a:schemeClr val="accent1">
                    <a:lumMod val="60000"/>
                    <a:lumOff val="40000"/>
                  </a:schemeClr>
                </a:solidFill>
              </a:endParaRPr>
            </a:p>
          </p:txBody>
        </p:sp>
        <p:sp>
          <p:nvSpPr>
            <p:cNvPr id="10" name="Rectangle 9"/>
            <p:cNvSpPr/>
            <p:nvPr/>
          </p:nvSpPr>
          <p:spPr>
            <a:xfrm>
              <a:off x="2651543" y="1391327"/>
              <a:ext cx="1401740" cy="226831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64" name="Rectangle 163"/>
            <p:cNvSpPr/>
            <p:nvPr/>
          </p:nvSpPr>
          <p:spPr>
            <a:xfrm>
              <a:off x="8778221" y="1391326"/>
              <a:ext cx="1401740" cy="226831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nvGrpSpPr>
            <p:cNvPr id="52" name="Group 51"/>
            <p:cNvGrpSpPr/>
            <p:nvPr/>
          </p:nvGrpSpPr>
          <p:grpSpPr>
            <a:xfrm>
              <a:off x="624435" y="2197019"/>
              <a:ext cx="227231" cy="198753"/>
              <a:chOff x="10096500" y="1757772"/>
              <a:chExt cx="259080" cy="226611"/>
            </a:xfrm>
          </p:grpSpPr>
          <p:sp>
            <p:nvSpPr>
              <p:cNvPr id="54" name="Oval 53"/>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55" name="Oval 54"/>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56" name="Straight Connector 55"/>
            <p:cNvCxnSpPr/>
            <p:nvPr/>
          </p:nvCxnSpPr>
          <p:spPr>
            <a:xfrm>
              <a:off x="729708" y="2395772"/>
              <a:ext cx="1570" cy="262595"/>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 Placeholder 3"/>
            <p:cNvSpPr txBox="1">
              <a:spLocks/>
            </p:cNvSpPr>
            <p:nvPr/>
          </p:nvSpPr>
          <p:spPr>
            <a:xfrm>
              <a:off x="167187" y="2674858"/>
              <a:ext cx="1141726" cy="64212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r>
                <a:rPr lang="en-AU" sz="789" dirty="0"/>
                <a:t>Appoint consultant</a:t>
              </a:r>
            </a:p>
          </p:txBody>
        </p:sp>
        <p:sp>
          <p:nvSpPr>
            <p:cNvPr id="59" name="Text Placeholder 3"/>
            <p:cNvSpPr txBox="1">
              <a:spLocks/>
            </p:cNvSpPr>
            <p:nvPr/>
          </p:nvSpPr>
          <p:spPr>
            <a:xfrm>
              <a:off x="277566" y="1868435"/>
              <a:ext cx="920969"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12 July 2019</a:t>
              </a:r>
            </a:p>
          </p:txBody>
        </p:sp>
        <p:sp>
          <p:nvSpPr>
            <p:cNvPr id="61" name="Rectangle 60"/>
            <p:cNvSpPr/>
            <p:nvPr/>
          </p:nvSpPr>
          <p:spPr>
            <a:xfrm>
              <a:off x="210288" y="3320560"/>
              <a:ext cx="1098626" cy="456663"/>
            </a:xfrm>
            <a:prstGeom prst="rect">
              <a:avLst/>
            </a:prstGeom>
          </p:spPr>
          <p:txBody>
            <a:bodyPr wrap="square">
              <a:spAutoFit/>
            </a:bodyPr>
            <a:lstStyle/>
            <a:p>
              <a:pPr algn="ctr"/>
              <a:r>
                <a:rPr lang="en-AU" sz="789" i="1" dirty="0">
                  <a:solidFill>
                    <a:srgbClr val="00B050"/>
                  </a:solidFill>
                </a:rPr>
                <a:t>Technical Standards Working Group</a:t>
              </a:r>
            </a:p>
          </p:txBody>
        </p:sp>
        <p:sp>
          <p:nvSpPr>
            <p:cNvPr id="63" name="Text Placeholder 3"/>
            <p:cNvSpPr txBox="1">
              <a:spLocks/>
            </p:cNvSpPr>
            <p:nvPr/>
          </p:nvSpPr>
          <p:spPr>
            <a:xfrm>
              <a:off x="6359680" y="5016484"/>
              <a:ext cx="1141726" cy="660270"/>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r>
                <a:rPr lang="en-AU" sz="789" dirty="0"/>
                <a:t>Feedback from Technical Standards Steering Committee regarding updated standards</a:t>
              </a:r>
            </a:p>
          </p:txBody>
        </p:sp>
        <p:sp>
          <p:nvSpPr>
            <p:cNvPr id="67" name="Text Placeholder 3"/>
            <p:cNvSpPr txBox="1">
              <a:spLocks/>
            </p:cNvSpPr>
            <p:nvPr/>
          </p:nvSpPr>
          <p:spPr>
            <a:xfrm>
              <a:off x="6359680" y="4253387"/>
              <a:ext cx="1140813"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r>
                <a:rPr lang="en-AU" sz="921" dirty="0"/>
                <a:t>End of May 2020</a:t>
              </a:r>
            </a:p>
          </p:txBody>
        </p:sp>
        <p:sp>
          <p:nvSpPr>
            <p:cNvPr id="68" name="Rectangle 67"/>
            <p:cNvSpPr/>
            <p:nvPr/>
          </p:nvSpPr>
          <p:spPr>
            <a:xfrm>
              <a:off x="3972241" y="4666747"/>
              <a:ext cx="2921156" cy="4009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nvGrpSpPr>
            <p:cNvPr id="69" name="Group 68"/>
            <p:cNvGrpSpPr/>
            <p:nvPr/>
          </p:nvGrpSpPr>
          <p:grpSpPr>
            <a:xfrm>
              <a:off x="6820102" y="4587421"/>
              <a:ext cx="227231" cy="198753"/>
              <a:chOff x="10096500" y="1757772"/>
              <a:chExt cx="259080" cy="226611"/>
            </a:xfrm>
          </p:grpSpPr>
          <p:sp>
            <p:nvSpPr>
              <p:cNvPr id="70" name="Oval 69"/>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71" name="Oval 70"/>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80" name="Straight Connector 79"/>
            <p:cNvCxnSpPr/>
            <p:nvPr/>
          </p:nvCxnSpPr>
          <p:spPr>
            <a:xfrm>
              <a:off x="6931747" y="4798657"/>
              <a:ext cx="1970" cy="262005"/>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 Placeholder 3"/>
            <p:cNvSpPr txBox="1">
              <a:spLocks/>
            </p:cNvSpPr>
            <p:nvPr/>
          </p:nvSpPr>
          <p:spPr>
            <a:xfrm>
              <a:off x="4812133" y="5060209"/>
              <a:ext cx="1104078" cy="642124"/>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buClrTx/>
                <a:buSzTx/>
                <a:defRPr/>
              </a:pPr>
              <a:r>
                <a:rPr lang="en-AU" sz="789" dirty="0"/>
                <a:t>Technical Standards published &amp; communicated</a:t>
              </a:r>
            </a:p>
            <a:p>
              <a:pPr algn="ctr">
                <a:lnSpc>
                  <a:spcPct val="100000"/>
                </a:lnSpc>
                <a:spcBef>
                  <a:spcPts val="0"/>
                </a:spcBef>
                <a:spcAft>
                  <a:spcPts val="0"/>
                </a:spcAft>
                <a:buClrTx/>
                <a:buSzTx/>
                <a:defRPr/>
              </a:pPr>
              <a:endParaRPr lang="en-AU" sz="789" dirty="0"/>
            </a:p>
          </p:txBody>
        </p:sp>
        <p:grpSp>
          <p:nvGrpSpPr>
            <p:cNvPr id="93" name="Group 92"/>
            <p:cNvGrpSpPr/>
            <p:nvPr/>
          </p:nvGrpSpPr>
          <p:grpSpPr>
            <a:xfrm>
              <a:off x="5257330" y="4587421"/>
              <a:ext cx="227231" cy="198753"/>
              <a:chOff x="10096500" y="1757772"/>
              <a:chExt cx="259080" cy="226611"/>
            </a:xfrm>
          </p:grpSpPr>
          <p:sp>
            <p:nvSpPr>
              <p:cNvPr id="94" name="Oval 93"/>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95" name="Oval 94"/>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96" name="Straight Connector 95"/>
            <p:cNvCxnSpPr/>
            <p:nvPr/>
          </p:nvCxnSpPr>
          <p:spPr>
            <a:xfrm>
              <a:off x="5362603" y="4773646"/>
              <a:ext cx="1570" cy="26259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 Placeholder 3"/>
            <p:cNvSpPr txBox="1">
              <a:spLocks/>
            </p:cNvSpPr>
            <p:nvPr/>
          </p:nvSpPr>
          <p:spPr>
            <a:xfrm>
              <a:off x="2827221" y="5078354"/>
              <a:ext cx="1104078" cy="598716"/>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buClr>
                  <a:schemeClr val="accent1"/>
                </a:buClr>
              </a:pPr>
              <a:endParaRPr lang="en-AU" sz="789" dirty="0"/>
            </a:p>
          </p:txBody>
        </p:sp>
        <p:cxnSp>
          <p:nvCxnSpPr>
            <p:cNvPr id="119" name="Straight Connector 118"/>
            <p:cNvCxnSpPr/>
            <p:nvPr/>
          </p:nvCxnSpPr>
          <p:spPr>
            <a:xfrm>
              <a:off x="3962685" y="4775810"/>
              <a:ext cx="1570" cy="262595"/>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 Placeholder 3"/>
            <p:cNvSpPr txBox="1">
              <a:spLocks/>
            </p:cNvSpPr>
            <p:nvPr/>
          </p:nvSpPr>
          <p:spPr>
            <a:xfrm>
              <a:off x="3395650" y="5078355"/>
              <a:ext cx="1141726" cy="64212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r>
                <a:rPr lang="en-AU" sz="789" dirty="0"/>
                <a:t>Progress update</a:t>
              </a:r>
            </a:p>
          </p:txBody>
        </p:sp>
        <p:sp>
          <p:nvSpPr>
            <p:cNvPr id="121" name="Text Placeholder 3"/>
            <p:cNvSpPr txBox="1">
              <a:spLocks/>
            </p:cNvSpPr>
            <p:nvPr/>
          </p:nvSpPr>
          <p:spPr>
            <a:xfrm>
              <a:off x="3428656" y="4253387"/>
              <a:ext cx="1087170" cy="270305"/>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buClr>
                  <a:schemeClr val="accent1"/>
                </a:buClr>
              </a:pPr>
              <a:r>
                <a:rPr lang="en-AU" sz="921" dirty="0"/>
                <a:t>End of Feb 2020</a:t>
              </a:r>
            </a:p>
          </p:txBody>
        </p:sp>
        <p:sp>
          <p:nvSpPr>
            <p:cNvPr id="122" name="Text Placeholder 3"/>
            <p:cNvSpPr txBox="1">
              <a:spLocks/>
            </p:cNvSpPr>
            <p:nvPr/>
          </p:nvSpPr>
          <p:spPr>
            <a:xfrm>
              <a:off x="4910461" y="4253386"/>
              <a:ext cx="920969" cy="365534"/>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buClr>
                  <a:schemeClr val="accent1"/>
                </a:buClr>
              </a:pPr>
              <a:r>
                <a:rPr lang="en-AU" sz="921" dirty="0"/>
                <a:t>Q1 2020</a:t>
              </a:r>
            </a:p>
            <a:p>
              <a:pPr algn="ctr">
                <a:lnSpc>
                  <a:spcPct val="100000"/>
                </a:lnSpc>
                <a:spcBef>
                  <a:spcPts val="0"/>
                </a:spcBef>
                <a:spcAft>
                  <a:spcPts val="0"/>
                </a:spcAft>
                <a:buClr>
                  <a:schemeClr val="accent1"/>
                </a:buClr>
              </a:pPr>
              <a:r>
                <a:rPr lang="en-AU" sz="921" dirty="0"/>
                <a:t>(TBC) </a:t>
              </a:r>
              <a:r>
                <a:rPr lang="en-AU" sz="921" baseline="30000" dirty="0"/>
                <a:t>1</a:t>
              </a:r>
              <a:endParaRPr lang="en-AU" sz="921" dirty="0"/>
            </a:p>
          </p:txBody>
        </p:sp>
        <p:sp>
          <p:nvSpPr>
            <p:cNvPr id="129" name="Rectangle 128"/>
            <p:cNvSpPr/>
            <p:nvPr/>
          </p:nvSpPr>
          <p:spPr>
            <a:xfrm>
              <a:off x="3391174" y="5557474"/>
              <a:ext cx="1098626" cy="456663"/>
            </a:xfrm>
            <a:prstGeom prst="rect">
              <a:avLst/>
            </a:prstGeom>
          </p:spPr>
          <p:txBody>
            <a:bodyPr wrap="square">
              <a:spAutoFit/>
            </a:bodyPr>
            <a:lstStyle/>
            <a:p>
              <a:pPr algn="ctr"/>
              <a:r>
                <a:rPr lang="en-AU" sz="789" i="1" dirty="0">
                  <a:solidFill>
                    <a:srgbClr val="00B0F0"/>
                  </a:solidFill>
                </a:rPr>
                <a:t>Technical Standards Steering Committee</a:t>
              </a:r>
            </a:p>
          </p:txBody>
        </p:sp>
        <p:sp>
          <p:nvSpPr>
            <p:cNvPr id="130" name="Rectangle 129"/>
            <p:cNvSpPr/>
            <p:nvPr/>
          </p:nvSpPr>
          <p:spPr>
            <a:xfrm>
              <a:off x="4821632" y="5726109"/>
              <a:ext cx="1098626" cy="456663"/>
            </a:xfrm>
            <a:prstGeom prst="rect">
              <a:avLst/>
            </a:prstGeom>
          </p:spPr>
          <p:txBody>
            <a:bodyPr wrap="square">
              <a:spAutoFit/>
            </a:bodyPr>
            <a:lstStyle/>
            <a:p>
              <a:pPr algn="ctr"/>
              <a:r>
                <a:rPr lang="en-AU" sz="789" i="1" dirty="0">
                  <a:solidFill>
                    <a:srgbClr val="00B050"/>
                  </a:solidFill>
                </a:rPr>
                <a:t>Technical Standards Working Group</a:t>
              </a:r>
            </a:p>
          </p:txBody>
        </p:sp>
        <p:sp>
          <p:nvSpPr>
            <p:cNvPr id="132" name="TextBox 131"/>
            <p:cNvSpPr txBox="1"/>
            <p:nvPr/>
          </p:nvSpPr>
          <p:spPr>
            <a:xfrm>
              <a:off x="3352413" y="3809771"/>
              <a:ext cx="1220544" cy="497252"/>
            </a:xfrm>
            <a:prstGeom prst="rect">
              <a:avLst/>
            </a:prstGeom>
            <a:noFill/>
          </p:spPr>
          <p:txBody>
            <a:bodyPr wrap="square" rtlCol="0">
              <a:spAutoFit/>
            </a:bodyPr>
            <a:lstStyle/>
            <a:p>
              <a:pPr algn="ctr"/>
              <a:r>
                <a:rPr lang="en-AU" sz="877" dirty="0">
                  <a:solidFill>
                    <a:schemeClr val="accent2">
                      <a:lumMod val="75000"/>
                    </a:schemeClr>
                  </a:solidFill>
                </a:rPr>
                <a:t>Technical Standards Steering Committee meeting</a:t>
              </a:r>
            </a:p>
          </p:txBody>
        </p:sp>
        <p:sp>
          <p:nvSpPr>
            <p:cNvPr id="136" name="TextBox 135"/>
            <p:cNvSpPr txBox="1"/>
            <p:nvPr/>
          </p:nvSpPr>
          <p:spPr>
            <a:xfrm>
              <a:off x="6323445" y="3809771"/>
              <a:ext cx="1220544" cy="497252"/>
            </a:xfrm>
            <a:prstGeom prst="rect">
              <a:avLst/>
            </a:prstGeom>
            <a:noFill/>
          </p:spPr>
          <p:txBody>
            <a:bodyPr wrap="square" rtlCol="0">
              <a:spAutoFit/>
            </a:bodyPr>
            <a:lstStyle/>
            <a:p>
              <a:pPr algn="ctr"/>
              <a:r>
                <a:rPr lang="en-AU" sz="877" dirty="0">
                  <a:solidFill>
                    <a:schemeClr val="accent2">
                      <a:lumMod val="75000"/>
                    </a:schemeClr>
                  </a:solidFill>
                </a:rPr>
                <a:t>Technical Standards Steering Committee meeting</a:t>
              </a:r>
            </a:p>
          </p:txBody>
        </p:sp>
        <p:sp>
          <p:nvSpPr>
            <p:cNvPr id="137" name="Rectangle 136"/>
            <p:cNvSpPr/>
            <p:nvPr/>
          </p:nvSpPr>
          <p:spPr>
            <a:xfrm>
              <a:off x="6386284" y="5630199"/>
              <a:ext cx="1098626" cy="456663"/>
            </a:xfrm>
            <a:prstGeom prst="rect">
              <a:avLst/>
            </a:prstGeom>
          </p:spPr>
          <p:txBody>
            <a:bodyPr wrap="square">
              <a:spAutoFit/>
            </a:bodyPr>
            <a:lstStyle/>
            <a:p>
              <a:pPr algn="ctr"/>
              <a:r>
                <a:rPr lang="en-AU" sz="789" i="1" dirty="0">
                  <a:solidFill>
                    <a:srgbClr val="00B0F0"/>
                  </a:solidFill>
                </a:rPr>
                <a:t>Technical Standards Steering Committee</a:t>
              </a:r>
            </a:p>
          </p:txBody>
        </p:sp>
        <p:sp>
          <p:nvSpPr>
            <p:cNvPr id="138" name="Rectangle 137"/>
            <p:cNvSpPr/>
            <p:nvPr/>
          </p:nvSpPr>
          <p:spPr>
            <a:xfrm>
              <a:off x="3262600" y="3795504"/>
              <a:ext cx="1401740" cy="226831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40" name="Rectangle 139"/>
            <p:cNvSpPr/>
            <p:nvPr/>
          </p:nvSpPr>
          <p:spPr>
            <a:xfrm>
              <a:off x="6229215" y="3769403"/>
              <a:ext cx="1401740" cy="226831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cxnSp>
          <p:nvCxnSpPr>
            <p:cNvPr id="6" name="Straight Connector 5"/>
            <p:cNvCxnSpPr/>
            <p:nvPr/>
          </p:nvCxnSpPr>
          <p:spPr>
            <a:xfrm>
              <a:off x="9519412" y="2309427"/>
              <a:ext cx="810224" cy="0"/>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9365476" y="2197019"/>
              <a:ext cx="227231" cy="198753"/>
              <a:chOff x="10096500" y="1757772"/>
              <a:chExt cx="259080" cy="226611"/>
            </a:xfrm>
          </p:grpSpPr>
          <p:sp>
            <p:nvSpPr>
              <p:cNvPr id="124" name="Oval 123"/>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25" name="Oval 124"/>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58" name="Straight Connector 157"/>
            <p:cNvCxnSpPr/>
            <p:nvPr/>
          </p:nvCxnSpPr>
          <p:spPr>
            <a:xfrm>
              <a:off x="2797893" y="4686795"/>
              <a:ext cx="1154456" cy="1216"/>
            </a:xfrm>
            <a:prstGeom prst="line">
              <a:avLst/>
            </a:prstGeom>
            <a:ln w="571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3857412" y="4587421"/>
              <a:ext cx="227231" cy="198753"/>
              <a:chOff x="10096500" y="1757772"/>
              <a:chExt cx="259080" cy="226611"/>
            </a:xfrm>
          </p:grpSpPr>
          <p:sp>
            <p:nvSpPr>
              <p:cNvPr id="106" name="Oval 105"/>
              <p:cNvSpPr/>
              <p:nvPr/>
            </p:nvSpPr>
            <p:spPr>
              <a:xfrm>
                <a:off x="10096500" y="1757772"/>
                <a:ext cx="259080" cy="226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sp>
            <p:nvSpPr>
              <p:cNvPr id="107" name="Oval 106"/>
              <p:cNvSpPr/>
              <p:nvPr/>
            </p:nvSpPr>
            <p:spPr>
              <a:xfrm>
                <a:off x="10137563" y="1793688"/>
                <a:ext cx="176955" cy="154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79"/>
              </a:p>
            </p:txBody>
          </p:sp>
        </p:grpSp>
        <p:cxnSp>
          <p:nvCxnSpPr>
            <p:cNvPr id="159" name="Straight Connector 158"/>
            <p:cNvCxnSpPr/>
            <p:nvPr/>
          </p:nvCxnSpPr>
          <p:spPr>
            <a:xfrm>
              <a:off x="7811036" y="2383243"/>
              <a:ext cx="0" cy="252866"/>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 Placeholder 3"/>
            <p:cNvSpPr txBox="1">
              <a:spLocks/>
            </p:cNvSpPr>
            <p:nvPr/>
          </p:nvSpPr>
          <p:spPr>
            <a:xfrm>
              <a:off x="5701984" y="2675437"/>
              <a:ext cx="1141726" cy="660270"/>
            </a:xfrm>
            <a:prstGeom prst="rect">
              <a:avLst/>
            </a:prstGeom>
          </p:spPr>
          <p:txBody>
            <a:bodyPr vert="horz" lIns="91130" tIns="45565" rIns="91130" bIns="45565" rtlCol="0">
              <a:noAutofit/>
            </a:bodyPr>
            <a:lstStyle>
              <a:lvl1pPr marL="0"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1pPr>
              <a:lvl2pPr marL="245441" indent="-245441" algn="l" defTabSz="1039033" rtl="0" eaLnBrk="1" latinLnBrk="0" hangingPunct="1">
                <a:lnSpc>
                  <a:spcPct val="95000"/>
                </a:lnSpc>
                <a:spcBef>
                  <a:spcPts val="682"/>
                </a:spcBef>
                <a:spcAft>
                  <a:spcPts val="1364"/>
                </a:spcAft>
                <a:buClr>
                  <a:schemeClr val="tx1"/>
                </a:buClr>
                <a:buSzPct val="120000"/>
                <a:buFont typeface="Symbol" panose="05050102010706020507" pitchFamily="18" charset="2"/>
                <a:buChar char=""/>
                <a:defRPr sz="1800" kern="1200">
                  <a:solidFill>
                    <a:schemeClr val="accent1"/>
                  </a:solidFill>
                  <a:latin typeface="+mn-lt"/>
                  <a:ea typeface="+mn-ea"/>
                  <a:cs typeface="+mn-cs"/>
                </a:defRPr>
              </a:lvl2pPr>
              <a:lvl3pPr marL="490882" indent="-245441" algn="l" defTabSz="1039033" rtl="0" eaLnBrk="1" latinLnBrk="0" hangingPunct="1">
                <a:lnSpc>
                  <a:spcPct val="95000"/>
                </a:lnSpc>
                <a:spcBef>
                  <a:spcPts val="682"/>
                </a:spcBef>
                <a:spcAft>
                  <a:spcPts val="1364"/>
                </a:spcAft>
                <a:buClr>
                  <a:schemeClr val="tx1"/>
                </a:buClr>
                <a:buSzPct val="120000"/>
                <a:buFont typeface="Arial" panose="020B0604020202020204" pitchFamily="34" charset="0"/>
                <a:buChar char="–"/>
                <a:defRPr sz="1800" kern="1200">
                  <a:solidFill>
                    <a:schemeClr val="accent1"/>
                  </a:solidFill>
                  <a:latin typeface="+mn-lt"/>
                  <a:ea typeface="+mn-ea"/>
                  <a:cs typeface="+mn-cs"/>
                </a:defRPr>
              </a:lvl3pPr>
              <a:lvl4pPr marL="245441" indent="0" algn="l" defTabSz="1039033" rtl="0" eaLnBrk="1" latinLnBrk="0" hangingPunct="1">
                <a:lnSpc>
                  <a:spcPct val="95000"/>
                </a:lnSpc>
                <a:spcBef>
                  <a:spcPts val="682"/>
                </a:spcBef>
                <a:spcAft>
                  <a:spcPts val="1364"/>
                </a:spcAft>
                <a:buClr>
                  <a:schemeClr val="accent2"/>
                </a:buClr>
                <a:buSzPct val="120000"/>
                <a:buFont typeface="Symbol" panose="05050102010706020507" pitchFamily="18" charset="2"/>
                <a:buNone/>
                <a:defRPr sz="1800" kern="1200">
                  <a:solidFill>
                    <a:schemeClr val="accent1"/>
                  </a:solidFill>
                  <a:latin typeface="+mn-lt"/>
                  <a:ea typeface="+mn-ea"/>
                  <a:cs typeface="+mn-cs"/>
                </a:defRPr>
              </a:lvl4pPr>
              <a:lvl5pPr marL="0" indent="0" algn="l" defTabSz="1039033" rtl="0" eaLnBrk="1" latinLnBrk="0" hangingPunct="1">
                <a:lnSpc>
                  <a:spcPct val="90000"/>
                </a:lnSpc>
                <a:spcBef>
                  <a:spcPts val="568"/>
                </a:spcBef>
                <a:buClr>
                  <a:schemeClr val="accent2"/>
                </a:buClr>
                <a:buSzPct val="120000"/>
                <a:buFont typeface="Symbol" panose="05050102010706020507" pitchFamily="18" charset="2"/>
                <a:buNone/>
                <a:defRPr sz="1800" kern="1200">
                  <a:solidFill>
                    <a:schemeClr val="accent1"/>
                  </a:solidFill>
                  <a:latin typeface="+mn-lt"/>
                  <a:ea typeface="+mn-ea"/>
                  <a:cs typeface="+mn-cs"/>
                </a:defRPr>
              </a:lvl5pPr>
              <a:lvl6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6pPr>
              <a:lvl7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7pPr>
              <a:lvl8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8pPr>
              <a:lvl9pPr marL="0" indent="0" algn="l" defTabSz="1039033" rtl="0" eaLnBrk="1" latinLnBrk="0" hangingPunct="1">
                <a:lnSpc>
                  <a:spcPct val="90000"/>
                </a:lnSpc>
                <a:spcBef>
                  <a:spcPts val="568"/>
                </a:spcBef>
                <a:buFont typeface="Arial" panose="020B0604020202020204" pitchFamily="34" charset="0"/>
                <a:buNone/>
                <a:defRPr sz="2000" kern="1200">
                  <a:solidFill>
                    <a:schemeClr val="accent1"/>
                  </a:solidFill>
                  <a:latin typeface="+mn-lt"/>
                  <a:ea typeface="+mn-ea"/>
                  <a:cs typeface="+mn-cs"/>
                </a:defRPr>
              </a:lvl9pPr>
            </a:lstStyle>
            <a:p>
              <a:pPr algn="ctr">
                <a:lnSpc>
                  <a:spcPct val="100000"/>
                </a:lnSpc>
                <a:spcBef>
                  <a:spcPts val="0"/>
                </a:spcBef>
                <a:spcAft>
                  <a:spcPts val="0"/>
                </a:spcAft>
              </a:pPr>
              <a:r>
                <a:rPr lang="en-AU" sz="789" dirty="0"/>
                <a:t>Review and endorse harmonisation opportunities </a:t>
              </a:r>
            </a:p>
            <a:p>
              <a:pPr algn="ctr">
                <a:lnSpc>
                  <a:spcPct val="100000"/>
                </a:lnSpc>
                <a:spcBef>
                  <a:spcPts val="0"/>
                </a:spcBef>
                <a:spcAft>
                  <a:spcPts val="0"/>
                </a:spcAft>
              </a:pPr>
              <a:r>
                <a:rPr lang="en-AU" sz="789" dirty="0"/>
                <a:t>(via circulation)</a:t>
              </a:r>
            </a:p>
          </p:txBody>
        </p:sp>
        <p:pic>
          <p:nvPicPr>
            <p:cNvPr id="91" name="Picture 2" descr="C:\Users\ajames\AppData\Local\Microsoft\Windows\Temporary Internet Files\Content.IE5\2E2XVPUE\check-mark-1292787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853" y="1662315"/>
              <a:ext cx="204849" cy="201216"/>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1434659" y="1619862"/>
              <a:ext cx="1044258" cy="24083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5" b="1" dirty="0">
                  <a:ln w="11430"/>
                  <a:solidFill>
                    <a:srgbClr val="FFC000"/>
                  </a:solidFill>
                  <a:effectLst>
                    <a:outerShdw blurRad="50800" dist="39000" dir="5460000" algn="tl">
                      <a:srgbClr val="000000">
                        <a:alpha val="38000"/>
                      </a:srgbClr>
                    </a:outerShdw>
                  </a:effectLst>
                </a:rPr>
                <a:t>IN PROGRESS</a:t>
              </a:r>
            </a:p>
          </p:txBody>
        </p:sp>
      </p:grpSp>
    </p:spTree>
    <p:extLst>
      <p:ext uri="{BB962C8B-B14F-4D97-AF65-F5344CB8AC3E}">
        <p14:creationId xmlns:p14="http://schemas.microsoft.com/office/powerpoint/2010/main" val="395036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E3A5-F423-4578-BE38-7F924869C06B}"/>
              </a:ext>
            </a:extLst>
          </p:cNvPr>
          <p:cNvSpPr>
            <a:spLocks noGrp="1"/>
          </p:cNvSpPr>
          <p:nvPr>
            <p:ph type="ctrTitle"/>
          </p:nvPr>
        </p:nvSpPr>
        <p:spPr/>
        <p:txBody>
          <a:bodyPr/>
          <a:lstStyle/>
          <a:p>
            <a:r>
              <a:rPr lang="en-AU" dirty="0"/>
              <a:t>ESC Update</a:t>
            </a:r>
          </a:p>
        </p:txBody>
      </p:sp>
      <p:sp>
        <p:nvSpPr>
          <p:cNvPr id="3" name="Date Placeholder 2">
            <a:extLst>
              <a:ext uri="{FF2B5EF4-FFF2-40B4-BE49-F238E27FC236}">
                <a16:creationId xmlns:a16="http://schemas.microsoft.com/office/drawing/2014/main" id="{FB5789E7-FBB0-4041-88D6-82CB1F8EBC90}"/>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8310B60-C322-4A08-88A3-C797DC9DEC7E}"/>
              </a:ext>
            </a:extLst>
          </p:cNvPr>
          <p:cNvSpPr>
            <a:spLocks noGrp="1"/>
          </p:cNvSpPr>
          <p:nvPr>
            <p:ph type="ftr" sz="quarter" idx="11"/>
          </p:nvPr>
        </p:nvSpPr>
        <p:spPr/>
        <p:txBody>
          <a:bodyPr/>
          <a:lstStyle/>
          <a:p>
            <a:r>
              <a:rPr lang="en-AU"/>
              <a:t>Constestable Works Consultative Committee</a:t>
            </a:r>
            <a:endParaRPr lang="en-GB" dirty="0"/>
          </a:p>
        </p:txBody>
      </p:sp>
      <p:sp>
        <p:nvSpPr>
          <p:cNvPr id="6" name="Text Placeholder 5">
            <a:extLst>
              <a:ext uri="{FF2B5EF4-FFF2-40B4-BE49-F238E27FC236}">
                <a16:creationId xmlns:a16="http://schemas.microsoft.com/office/drawing/2014/main" id="{844FA783-D6AE-4B89-B028-37B81F72F4F8}"/>
              </a:ext>
            </a:extLst>
          </p:cNvPr>
          <p:cNvSpPr>
            <a:spLocks noGrp="1"/>
          </p:cNvSpPr>
          <p:nvPr>
            <p:ph type="body" sz="quarter" idx="19"/>
          </p:nvPr>
        </p:nvSpPr>
        <p:spPr/>
        <p:txBody>
          <a:bodyPr/>
          <a:lstStyle/>
          <a:p>
            <a:r>
              <a:rPr lang="en-AU" dirty="0"/>
              <a:t>1H 2019</a:t>
            </a:r>
          </a:p>
        </p:txBody>
      </p:sp>
    </p:spTree>
    <p:extLst>
      <p:ext uri="{BB962C8B-B14F-4D97-AF65-F5344CB8AC3E}">
        <p14:creationId xmlns:p14="http://schemas.microsoft.com/office/powerpoint/2010/main" val="107087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FCF1-D003-4480-BDE3-054A0737ECF6}"/>
              </a:ext>
            </a:extLst>
          </p:cNvPr>
          <p:cNvSpPr>
            <a:spLocks noGrp="1"/>
          </p:cNvSpPr>
          <p:nvPr>
            <p:ph type="title"/>
          </p:nvPr>
        </p:nvSpPr>
        <p:spPr/>
        <p:txBody>
          <a:bodyPr/>
          <a:lstStyle/>
          <a:p>
            <a:r>
              <a:rPr lang="en-AU" dirty="0"/>
              <a:t>Actions</a:t>
            </a:r>
          </a:p>
        </p:txBody>
      </p:sp>
      <p:sp>
        <p:nvSpPr>
          <p:cNvPr id="3" name="Date Placeholder 2">
            <a:extLst>
              <a:ext uri="{FF2B5EF4-FFF2-40B4-BE49-F238E27FC236}">
                <a16:creationId xmlns:a16="http://schemas.microsoft.com/office/drawing/2014/main" id="{DB6E2E1D-F744-4FBE-8DC9-A7271A8C4DF8}"/>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17935E18-E72D-4F4C-9A53-595E80039AF4}"/>
              </a:ext>
            </a:extLst>
          </p:cNvPr>
          <p:cNvSpPr>
            <a:spLocks noGrp="1"/>
          </p:cNvSpPr>
          <p:nvPr>
            <p:ph type="ftr" sz="quarter" idx="11"/>
          </p:nvPr>
        </p:nvSpPr>
        <p:spPr/>
        <p:txBody>
          <a:bodyPr/>
          <a:lstStyle/>
          <a:p>
            <a:r>
              <a:rPr lang="en-AU"/>
              <a:t>Constestable Works Consultative Committee</a:t>
            </a:r>
            <a:endParaRPr lang="en-GB" dirty="0"/>
          </a:p>
        </p:txBody>
      </p:sp>
      <p:graphicFrame>
        <p:nvGraphicFramePr>
          <p:cNvPr id="7" name="Table 6">
            <a:extLst>
              <a:ext uri="{FF2B5EF4-FFF2-40B4-BE49-F238E27FC236}">
                <a16:creationId xmlns:a16="http://schemas.microsoft.com/office/drawing/2014/main" id="{3D4AAF2E-E520-4EB1-84FC-C81DDA94E0AA}"/>
              </a:ext>
            </a:extLst>
          </p:cNvPr>
          <p:cNvGraphicFramePr>
            <a:graphicFrameLocks noGrp="1"/>
          </p:cNvGraphicFramePr>
          <p:nvPr>
            <p:extLst>
              <p:ext uri="{D42A27DB-BD31-4B8C-83A1-F6EECF244321}">
                <p14:modId xmlns:p14="http://schemas.microsoft.com/office/powerpoint/2010/main" val="3700697446"/>
              </p:ext>
            </p:extLst>
          </p:nvPr>
        </p:nvGraphicFramePr>
        <p:xfrm>
          <a:off x="853746" y="1911114"/>
          <a:ext cx="8971897" cy="3194050"/>
        </p:xfrm>
        <a:graphic>
          <a:graphicData uri="http://schemas.openxmlformats.org/drawingml/2006/table">
            <a:tbl>
              <a:tblPr>
                <a:tableStyleId>{5C22544A-7EE6-4342-B048-85BDC9FD1C3A}</a:tableStyleId>
              </a:tblPr>
              <a:tblGrid>
                <a:gridCol w="5493314">
                  <a:extLst>
                    <a:ext uri="{9D8B030D-6E8A-4147-A177-3AD203B41FA5}">
                      <a16:colId xmlns:a16="http://schemas.microsoft.com/office/drawing/2014/main" val="4086213764"/>
                    </a:ext>
                  </a:extLst>
                </a:gridCol>
                <a:gridCol w="1549163">
                  <a:extLst>
                    <a:ext uri="{9D8B030D-6E8A-4147-A177-3AD203B41FA5}">
                      <a16:colId xmlns:a16="http://schemas.microsoft.com/office/drawing/2014/main" val="3930542416"/>
                    </a:ext>
                  </a:extLst>
                </a:gridCol>
                <a:gridCol w="1929420">
                  <a:extLst>
                    <a:ext uri="{9D8B030D-6E8A-4147-A177-3AD203B41FA5}">
                      <a16:colId xmlns:a16="http://schemas.microsoft.com/office/drawing/2014/main" val="4226905578"/>
                    </a:ext>
                  </a:extLst>
                </a:gridCol>
              </a:tblGrid>
              <a:tr h="389890">
                <a:tc>
                  <a:txBody>
                    <a:bodyPr/>
                    <a:lstStyle/>
                    <a:p>
                      <a:pPr algn="ctr">
                        <a:lnSpc>
                          <a:spcPct val="115000"/>
                        </a:lnSpc>
                        <a:spcBef>
                          <a:spcPts val="600"/>
                        </a:spcBef>
                        <a:spcAft>
                          <a:spcPts val="600"/>
                        </a:spcAft>
                      </a:pPr>
                      <a:r>
                        <a:rPr lang="en-AU" sz="1800" b="1" dirty="0">
                          <a:effectLst/>
                        </a:rPr>
                        <a:t>Action</a:t>
                      </a:r>
                      <a:endParaRPr lang="en-AU" sz="18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Bef>
                          <a:spcPts val="600"/>
                        </a:spcBef>
                        <a:spcAft>
                          <a:spcPts val="600"/>
                        </a:spcAft>
                      </a:pPr>
                      <a:r>
                        <a:rPr lang="en-AU" sz="1800" b="1" dirty="0">
                          <a:effectLst/>
                        </a:rPr>
                        <a:t>Responsible</a:t>
                      </a:r>
                      <a:endParaRPr lang="en-AU" sz="18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Bef>
                          <a:spcPts val="600"/>
                        </a:spcBef>
                        <a:spcAft>
                          <a:spcPts val="600"/>
                        </a:spcAft>
                      </a:pPr>
                      <a:r>
                        <a:rPr lang="en-AU" sz="1800" b="1" dirty="0">
                          <a:effectLst/>
                        </a:rPr>
                        <a:t>Status</a:t>
                      </a:r>
                      <a:endParaRPr lang="en-AU" sz="18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532745023"/>
                  </a:ext>
                </a:extLst>
              </a:tr>
              <a:tr h="342900">
                <a:tc>
                  <a:txBody>
                    <a:bodyPr/>
                    <a:lstStyle/>
                    <a:p>
                      <a:pPr fontAlgn="ctr">
                        <a:lnSpc>
                          <a:spcPct val="115000"/>
                        </a:lnSpc>
                        <a:spcAft>
                          <a:spcPts val="1000"/>
                        </a:spcAft>
                      </a:pPr>
                      <a:r>
                        <a:rPr lang="en-AU" sz="1600">
                          <a:effectLst/>
                        </a:rPr>
                        <a:t>Update ESC on Charter at next meeting scheduled for the 14</a:t>
                      </a:r>
                      <a:r>
                        <a:rPr lang="en-AU" sz="1600" baseline="30000">
                          <a:effectLst/>
                        </a:rPr>
                        <a:t>th</a:t>
                      </a:r>
                      <a:r>
                        <a:rPr lang="en-AU" sz="1600">
                          <a:effectLst/>
                        </a:rPr>
                        <a:t> July 2019</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a:effectLst/>
                        </a:rPr>
                        <a:t>Powercor</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a:effectLst/>
                        </a:rPr>
                        <a:t>Closed </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571098"/>
                  </a:ext>
                </a:extLst>
              </a:tr>
              <a:tr h="342900">
                <a:tc>
                  <a:txBody>
                    <a:bodyPr/>
                    <a:lstStyle/>
                    <a:p>
                      <a:pPr fontAlgn="ctr">
                        <a:lnSpc>
                          <a:spcPct val="115000"/>
                        </a:lnSpc>
                        <a:spcAft>
                          <a:spcPts val="1000"/>
                        </a:spcAft>
                      </a:pPr>
                      <a:r>
                        <a:rPr lang="en-AU" sz="1600" dirty="0">
                          <a:effectLst/>
                        </a:rPr>
                        <a:t>Provide further information on cable details inaccuracy audit category</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5000"/>
                        <a:lumOff val="75000"/>
                      </a:schemeClr>
                    </a:solidFill>
                  </a:tcPr>
                </a:tc>
                <a:tc>
                  <a:txBody>
                    <a:bodyPr/>
                    <a:lstStyle/>
                    <a:p>
                      <a:pPr algn="ctr" fontAlgn="ctr">
                        <a:lnSpc>
                          <a:spcPct val="115000"/>
                        </a:lnSpc>
                        <a:spcAft>
                          <a:spcPts val="1000"/>
                        </a:spcAft>
                      </a:pPr>
                      <a:r>
                        <a:rPr lang="en-AU" sz="1600" dirty="0">
                          <a:effectLst/>
                        </a:rPr>
                        <a:t>Powercor</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5000"/>
                        <a:lumOff val="75000"/>
                      </a:schemeClr>
                    </a:solidFill>
                  </a:tcPr>
                </a:tc>
                <a:tc>
                  <a:txBody>
                    <a:bodyPr/>
                    <a:lstStyle/>
                    <a:p>
                      <a:pPr algn="ctr" fontAlgn="ctr">
                        <a:lnSpc>
                          <a:spcPct val="115000"/>
                        </a:lnSpc>
                        <a:spcAft>
                          <a:spcPts val="1000"/>
                        </a:spcAft>
                      </a:pPr>
                      <a:r>
                        <a:rPr lang="en-AU" sz="1600" dirty="0">
                          <a:effectLst/>
                          <a:latin typeface="Verdana" panose="020B0604030504040204" pitchFamily="34" charset="0"/>
                          <a:ea typeface="Calibri" panose="020F0502020204030204" pitchFamily="34" charset="0"/>
                          <a:cs typeface="Times New Roman" panose="02020603050405020304" pitchFamily="18" charset="0"/>
                        </a:rPr>
                        <a:t>Closed Today</a:t>
                      </a:r>
                    </a:p>
                  </a:txBody>
                  <a:tcPr marL="68580" marR="68580" marT="0" marB="0" anchor="ctr">
                    <a:solidFill>
                      <a:schemeClr val="tx1">
                        <a:lumMod val="25000"/>
                        <a:lumOff val="75000"/>
                      </a:schemeClr>
                    </a:solidFill>
                  </a:tcPr>
                </a:tc>
                <a:extLst>
                  <a:ext uri="{0D108BD9-81ED-4DB2-BD59-A6C34878D82A}">
                    <a16:rowId xmlns:a16="http://schemas.microsoft.com/office/drawing/2014/main" val="73749673"/>
                  </a:ext>
                </a:extLst>
              </a:tr>
              <a:tr h="450215">
                <a:tc>
                  <a:txBody>
                    <a:bodyPr/>
                    <a:lstStyle/>
                    <a:p>
                      <a:pPr fontAlgn="ctr">
                        <a:lnSpc>
                          <a:spcPct val="115000"/>
                        </a:lnSpc>
                        <a:spcAft>
                          <a:spcPts val="1000"/>
                        </a:spcAft>
                      </a:pPr>
                      <a:r>
                        <a:rPr lang="en-AU" sz="1600">
                          <a:effectLst/>
                        </a:rPr>
                        <a:t>Link Bulletins to Technical Standards and provide process clarification</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a:effectLst/>
                        </a:rPr>
                        <a:t>Powercor</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dirty="0">
                          <a:effectLst/>
                        </a:rPr>
                        <a:t>In Progress</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3881090"/>
                  </a:ext>
                </a:extLst>
              </a:tr>
              <a:tr h="342900">
                <a:tc>
                  <a:txBody>
                    <a:bodyPr/>
                    <a:lstStyle/>
                    <a:p>
                      <a:pPr fontAlgn="ctr">
                        <a:lnSpc>
                          <a:spcPct val="115000"/>
                        </a:lnSpc>
                        <a:spcAft>
                          <a:spcPts val="1000"/>
                        </a:spcAft>
                      </a:pPr>
                      <a:r>
                        <a:rPr lang="en-AU" sz="1600" dirty="0">
                          <a:effectLst/>
                        </a:rPr>
                        <a:t>Powercor will provide an example report showing an overview of all contractor ratings.</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5000"/>
                        <a:lumOff val="75000"/>
                      </a:schemeClr>
                    </a:solidFill>
                  </a:tcPr>
                </a:tc>
                <a:tc>
                  <a:txBody>
                    <a:bodyPr/>
                    <a:lstStyle/>
                    <a:p>
                      <a:pPr algn="ctr" fontAlgn="ctr">
                        <a:lnSpc>
                          <a:spcPct val="115000"/>
                        </a:lnSpc>
                        <a:spcAft>
                          <a:spcPts val="1000"/>
                        </a:spcAft>
                      </a:pPr>
                      <a:r>
                        <a:rPr lang="en-AU" sz="1600">
                          <a:effectLst/>
                        </a:rPr>
                        <a:t>Powercor</a:t>
                      </a:r>
                      <a:endParaRPr lang="en-AU" sz="16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25000"/>
                        <a:lumOff val="75000"/>
                      </a:schemeClr>
                    </a:solidFill>
                  </a:tcPr>
                </a:tc>
                <a:tc>
                  <a:txBody>
                    <a:bodyPr/>
                    <a:lstStyle/>
                    <a:p>
                      <a:pPr algn="ctr" fontAlgn="ctr">
                        <a:lnSpc>
                          <a:spcPct val="115000"/>
                        </a:lnSpc>
                        <a:spcAft>
                          <a:spcPts val="1000"/>
                        </a:spcAft>
                      </a:pPr>
                      <a:r>
                        <a:rPr lang="en-AU" sz="1600" dirty="0">
                          <a:effectLst/>
                          <a:latin typeface="Verdana" panose="020B0604030504040204" pitchFamily="34" charset="0"/>
                          <a:ea typeface="Calibri" panose="020F0502020204030204" pitchFamily="34" charset="0"/>
                          <a:cs typeface="Times New Roman" panose="02020603050405020304" pitchFamily="18" charset="0"/>
                        </a:rPr>
                        <a:t>Closed Today</a:t>
                      </a:r>
                    </a:p>
                  </a:txBody>
                  <a:tcPr marL="68580" marR="68580" marT="0" marB="0" anchor="ctr">
                    <a:solidFill>
                      <a:schemeClr val="tx1">
                        <a:lumMod val="25000"/>
                        <a:lumOff val="75000"/>
                      </a:schemeClr>
                    </a:solidFill>
                  </a:tcPr>
                </a:tc>
                <a:extLst>
                  <a:ext uri="{0D108BD9-81ED-4DB2-BD59-A6C34878D82A}">
                    <a16:rowId xmlns:a16="http://schemas.microsoft.com/office/drawing/2014/main" val="1823815756"/>
                  </a:ext>
                </a:extLst>
              </a:tr>
              <a:tr h="342900">
                <a:tc>
                  <a:txBody>
                    <a:bodyPr/>
                    <a:lstStyle/>
                    <a:p>
                      <a:pPr fontAlgn="ctr">
                        <a:lnSpc>
                          <a:spcPct val="115000"/>
                        </a:lnSpc>
                        <a:spcAft>
                          <a:spcPts val="1000"/>
                        </a:spcAft>
                      </a:pPr>
                      <a:r>
                        <a:rPr lang="en-AU" sz="1600" dirty="0">
                          <a:effectLst/>
                        </a:rPr>
                        <a:t>CCF to provide nominations for Road Contractors to attend the committee</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dirty="0">
                          <a:effectLst/>
                        </a:rPr>
                        <a:t>CCF</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lnSpc>
                          <a:spcPct val="115000"/>
                        </a:lnSpc>
                        <a:spcAft>
                          <a:spcPts val="1000"/>
                        </a:spcAft>
                      </a:pPr>
                      <a:r>
                        <a:rPr lang="en-AU" sz="1600" dirty="0">
                          <a:effectLst/>
                        </a:rPr>
                        <a:t>Open</a:t>
                      </a:r>
                      <a:endParaRPr lang="en-AU"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4481321"/>
                  </a:ext>
                </a:extLst>
              </a:tr>
            </a:tbl>
          </a:graphicData>
        </a:graphic>
      </p:graphicFrame>
    </p:spTree>
    <p:extLst>
      <p:ext uri="{BB962C8B-B14F-4D97-AF65-F5344CB8AC3E}">
        <p14:creationId xmlns:p14="http://schemas.microsoft.com/office/powerpoint/2010/main" val="198294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175" y="872462"/>
            <a:ext cx="10160130" cy="497591"/>
          </a:xfrm>
        </p:spPr>
        <p:txBody>
          <a:bodyPr/>
          <a:lstStyle/>
          <a:p>
            <a:r>
              <a:rPr lang="en-AU" sz="2800" dirty="0"/>
              <a:t>The Essential Services Commission (ESC) Service Improvement Commitments (SIC)</a:t>
            </a:r>
            <a:endParaRPr lang="en-AU" sz="1400" dirty="0"/>
          </a:p>
        </p:txBody>
      </p:sp>
      <p:sp>
        <p:nvSpPr>
          <p:cNvPr id="11" name="Rectangle 10"/>
          <p:cNvSpPr>
            <a:spLocks noChangeArrowheads="1"/>
          </p:cNvSpPr>
          <p:nvPr/>
        </p:nvSpPr>
        <p:spPr bwMode="gray">
          <a:xfrm>
            <a:off x="599248" y="1967902"/>
            <a:ext cx="9620792" cy="214634"/>
          </a:xfrm>
          <a:prstGeom prst="rect">
            <a:avLst/>
          </a:prstGeom>
          <a:solidFill>
            <a:schemeClr val="accent6">
              <a:lumMod val="75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99" tIns="40100" rIns="80199" bIns="40100" numCol="1" spcCol="0" rtlCol="0" fromWordArt="0" anchor="ctr" anchorCtr="0" forceAA="0" compatLnSpc="1">
            <a:prstTxWarp prst="textNoShape">
              <a:avLst/>
            </a:prstTxWarp>
            <a:noAutofit/>
          </a:bodyPr>
          <a:lstStyle/>
          <a:p>
            <a:pPr algn="ctr"/>
            <a:r>
              <a:rPr lang="en-AU" sz="1053" b="1" dirty="0">
                <a:solidFill>
                  <a:schemeClr val="bg1"/>
                </a:solidFill>
              </a:rPr>
              <a:t>Service Improvement Commitments</a:t>
            </a:r>
          </a:p>
        </p:txBody>
      </p:sp>
      <p:sp>
        <p:nvSpPr>
          <p:cNvPr id="15" name="Rectangle 14"/>
          <p:cNvSpPr/>
          <p:nvPr/>
        </p:nvSpPr>
        <p:spPr bwMode="auto">
          <a:xfrm>
            <a:off x="599248" y="2239332"/>
            <a:ext cx="9620792" cy="2457359"/>
          </a:xfrm>
          <a:prstGeom prst="rect">
            <a:avLst/>
          </a:prstGeom>
          <a:solidFill>
            <a:schemeClr val="bg1"/>
          </a:solidFill>
          <a:ln w="9525" cap="flat" cmpd="sng" algn="ctr">
            <a:solidFill>
              <a:schemeClr val="tx2"/>
            </a:solidFill>
            <a:prstDash val="solid"/>
            <a:round/>
            <a:headEnd type="none" w="med" len="med"/>
            <a:tailEnd type="none" w="med" len="med"/>
          </a:ln>
          <a:effectLst/>
          <a:extLst/>
        </p:spPr>
        <p:txBody>
          <a:bodyPr vert="horz" wrap="square" lIns="63149" tIns="80198" rIns="63149" bIns="80198" numCol="1" rtlCol="0" anchor="t" anchorCtr="0" compatLnSpc="1">
            <a:prstTxWarp prst="textNoShape">
              <a:avLst/>
            </a:prstTxWarp>
            <a:noAutofit/>
          </a:bodyPr>
          <a:lstStyle/>
          <a:p>
            <a:pPr marL="316074" indent="-238100">
              <a:lnSpc>
                <a:spcPct val="150000"/>
              </a:lnSpc>
              <a:spcBef>
                <a:spcPts val="263"/>
              </a:spcBef>
              <a:spcAft>
                <a:spcPts val="263"/>
              </a:spcAft>
              <a:buFont typeface="+mj-lt"/>
              <a:buAutoNum type="arabicPeriod"/>
              <a:tabLst>
                <a:tab pos="232531" algn="l"/>
              </a:tabLst>
            </a:pPr>
            <a:r>
              <a:rPr lang="en-AU" sz="1200" dirty="0"/>
              <a:t>Improve developers and contractors understanding of distribution business’ policies and practises, or how they can influence them</a:t>
            </a:r>
          </a:p>
          <a:p>
            <a:pPr marL="316074" indent="-238100">
              <a:lnSpc>
                <a:spcPct val="150000"/>
              </a:lnSpc>
              <a:spcBef>
                <a:spcPts val="263"/>
              </a:spcBef>
              <a:spcAft>
                <a:spcPts val="263"/>
              </a:spcAft>
              <a:buFont typeface="+mj-lt"/>
              <a:buAutoNum type="arabicPeriod"/>
              <a:tabLst>
                <a:tab pos="232531" algn="l"/>
              </a:tabLst>
            </a:pPr>
            <a:r>
              <a:rPr lang="en-AU" sz="1200" dirty="0"/>
              <a:t>Minimising avoidable delays in connecting greenfield developments to existing distribution networks </a:t>
            </a:r>
          </a:p>
          <a:p>
            <a:pPr marL="316074" indent="-238100">
              <a:lnSpc>
                <a:spcPct val="150000"/>
              </a:lnSpc>
              <a:spcBef>
                <a:spcPts val="263"/>
              </a:spcBef>
              <a:spcAft>
                <a:spcPts val="263"/>
              </a:spcAft>
              <a:buFont typeface="+mj-lt"/>
              <a:buAutoNum type="arabicPeriod"/>
              <a:tabLst>
                <a:tab pos="232531" algn="l"/>
              </a:tabLst>
            </a:pPr>
            <a:r>
              <a:rPr lang="en-AU" sz="1200" dirty="0"/>
              <a:t>Improving how technical standards are managed and communicated </a:t>
            </a:r>
          </a:p>
          <a:p>
            <a:pPr marL="316074" indent="-238100">
              <a:lnSpc>
                <a:spcPct val="150000"/>
              </a:lnSpc>
              <a:spcBef>
                <a:spcPts val="263"/>
              </a:spcBef>
              <a:spcAft>
                <a:spcPts val="263"/>
              </a:spcAft>
              <a:buFont typeface="+mj-lt"/>
              <a:buAutoNum type="arabicPeriod"/>
              <a:tabLst>
                <a:tab pos="232531" algn="l"/>
              </a:tabLst>
            </a:pPr>
            <a:r>
              <a:rPr lang="en-AU" sz="1200" dirty="0"/>
              <a:t>Improve audit processes and practises </a:t>
            </a:r>
          </a:p>
          <a:p>
            <a:pPr marL="316074" indent="-238100">
              <a:lnSpc>
                <a:spcPct val="150000"/>
              </a:lnSpc>
              <a:spcBef>
                <a:spcPts val="263"/>
              </a:spcBef>
              <a:spcAft>
                <a:spcPts val="263"/>
              </a:spcAft>
              <a:buFont typeface="+mj-lt"/>
              <a:buAutoNum type="arabicPeriod"/>
              <a:tabLst>
                <a:tab pos="232531" algn="l"/>
              </a:tabLst>
            </a:pPr>
            <a:r>
              <a:rPr lang="en-AU" sz="1200" dirty="0"/>
              <a:t>Promoting efficient competition in connection services (or component parts) </a:t>
            </a:r>
          </a:p>
          <a:p>
            <a:pPr marL="316074" indent="-238100">
              <a:lnSpc>
                <a:spcPct val="150000"/>
              </a:lnSpc>
              <a:spcBef>
                <a:spcPts val="263"/>
              </a:spcBef>
              <a:spcAft>
                <a:spcPts val="263"/>
              </a:spcAft>
              <a:buFont typeface="+mj-lt"/>
              <a:buAutoNum type="arabicPeriod"/>
              <a:tabLst>
                <a:tab pos="232531" algn="l"/>
              </a:tabLst>
            </a:pPr>
            <a:r>
              <a:rPr lang="en-AU" sz="1200" dirty="0"/>
              <a:t>Resource constraints – evidence that resourcing is sufficiently aligned to increased residential development activities</a:t>
            </a:r>
          </a:p>
        </p:txBody>
      </p:sp>
      <p:sp>
        <p:nvSpPr>
          <p:cNvPr id="8" name="Rectangle 7">
            <a:extLst>
              <a:ext uri="{FF2B5EF4-FFF2-40B4-BE49-F238E27FC236}">
                <a16:creationId xmlns:a16="http://schemas.microsoft.com/office/drawing/2014/main" id="{F5A52E80-7FD9-41BD-9156-8188B5E6800F}"/>
              </a:ext>
            </a:extLst>
          </p:cNvPr>
          <p:cNvSpPr>
            <a:spLocks noChangeArrowheads="1"/>
          </p:cNvSpPr>
          <p:nvPr/>
        </p:nvSpPr>
        <p:spPr bwMode="gray">
          <a:xfrm>
            <a:off x="599248" y="4880778"/>
            <a:ext cx="9620792" cy="214634"/>
          </a:xfrm>
          <a:prstGeom prst="rect">
            <a:avLst/>
          </a:prstGeom>
          <a:solidFill>
            <a:schemeClr val="accent6">
              <a:lumMod val="75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99" tIns="40100" rIns="80199" bIns="40100" numCol="1" spcCol="0" rtlCol="0" fromWordArt="0" anchor="ctr" anchorCtr="0" forceAA="0" compatLnSpc="1">
            <a:prstTxWarp prst="textNoShape">
              <a:avLst/>
            </a:prstTxWarp>
            <a:noAutofit/>
          </a:bodyPr>
          <a:lstStyle/>
          <a:p>
            <a:pPr algn="ctr"/>
            <a:r>
              <a:rPr lang="en-AU" sz="1053" b="1" dirty="0">
                <a:solidFill>
                  <a:schemeClr val="bg1"/>
                </a:solidFill>
              </a:rPr>
              <a:t>Performance Commitments</a:t>
            </a:r>
          </a:p>
        </p:txBody>
      </p:sp>
      <p:sp>
        <p:nvSpPr>
          <p:cNvPr id="9" name="Text Placeholder 7">
            <a:extLst>
              <a:ext uri="{FF2B5EF4-FFF2-40B4-BE49-F238E27FC236}">
                <a16:creationId xmlns:a16="http://schemas.microsoft.com/office/drawing/2014/main" id="{AE1D2444-50F8-4EE7-8B0F-715E52FF75AB}"/>
              </a:ext>
            </a:extLst>
          </p:cNvPr>
          <p:cNvSpPr txBox="1">
            <a:spLocks/>
          </p:cNvSpPr>
          <p:nvPr/>
        </p:nvSpPr>
        <p:spPr>
          <a:xfrm>
            <a:off x="593132" y="5135541"/>
            <a:ext cx="1723354" cy="410468"/>
          </a:xfrm>
          <a:prstGeom prst="rect">
            <a:avLst/>
          </a:prstGeom>
          <a:solidFill>
            <a:schemeClr val="tx1">
              <a:lumMod val="90000"/>
              <a:lumOff val="10000"/>
            </a:schemeClr>
          </a:solidFill>
          <a:ln w="3175">
            <a:solidFill>
              <a:schemeClr val="tx1">
                <a:lumMod val="90000"/>
                <a:lumOff val="10000"/>
              </a:schemeClr>
            </a:solidFill>
          </a:ln>
        </p:spPr>
        <p:txBody>
          <a:bodyPr wrap="square" tIns="0" bIns="0" rtlCol="0" anchor="ctr">
            <a:noAutofit/>
          </a:bodyPr>
          <a:lstStyle>
            <a:defPPr>
              <a:defRPr lang="en-US"/>
            </a:defPPr>
            <a:lvl1pPr algn="ctr">
              <a:defRPr sz="1100" b="1">
                <a:solidFill>
                  <a:srgbClr val="FFFFFF"/>
                </a:solidFill>
              </a:defRPr>
            </a:lvl1pPr>
            <a:lvl2pPr marL="216000" indent="-216000" defTabSz="914400">
              <a:lnSpc>
                <a:spcPct val="95000"/>
              </a:lnSpc>
              <a:spcBef>
                <a:spcPts val="600"/>
              </a:spcBef>
              <a:spcAft>
                <a:spcPts val="1200"/>
              </a:spcAft>
              <a:buClr>
                <a:schemeClr val="tx1"/>
              </a:buClr>
              <a:buSzPct val="120000"/>
              <a:buFont typeface="Symbol" panose="05050102010706020507" pitchFamily="18" charset="2"/>
              <a:buChar char=""/>
              <a:defRPr sz="1600">
                <a:solidFill>
                  <a:schemeClr val="accent1"/>
                </a:solidFill>
              </a:defRPr>
            </a:lvl2pPr>
            <a:lvl3pPr marL="432000" indent="-216000" defTabSz="914400">
              <a:lnSpc>
                <a:spcPct val="95000"/>
              </a:lnSpc>
              <a:spcBef>
                <a:spcPts val="600"/>
              </a:spcBef>
              <a:spcAft>
                <a:spcPts val="1200"/>
              </a:spcAft>
              <a:buClr>
                <a:schemeClr val="tx1"/>
              </a:buClr>
              <a:buSzPct val="120000"/>
              <a:buFont typeface="Arial" panose="020B0604020202020204" pitchFamily="34" charset="0"/>
              <a:buChar char="–"/>
              <a:defRPr sz="1600">
                <a:solidFill>
                  <a:schemeClr val="accent1"/>
                </a:solidFill>
              </a:defRPr>
            </a:lvl3pPr>
            <a:lvl4pPr marL="216000" indent="0" defTabSz="914400">
              <a:lnSpc>
                <a:spcPct val="95000"/>
              </a:lnSpc>
              <a:spcBef>
                <a:spcPts val="600"/>
              </a:spcBef>
              <a:spcAft>
                <a:spcPts val="1200"/>
              </a:spcAft>
              <a:buClr>
                <a:schemeClr val="accent2"/>
              </a:buClr>
              <a:buSzPct val="120000"/>
              <a:buFont typeface="Symbol" panose="05050102010706020507" pitchFamily="18" charset="2"/>
              <a:buNone/>
              <a:defRPr sz="1600">
                <a:solidFill>
                  <a:schemeClr val="accent1"/>
                </a:solidFill>
              </a:defRPr>
            </a:lvl4pPr>
            <a:lvl5pPr marL="0" indent="0" defTabSz="914400">
              <a:lnSpc>
                <a:spcPct val="90000"/>
              </a:lnSpc>
              <a:spcBef>
                <a:spcPts val="500"/>
              </a:spcBef>
              <a:buClr>
                <a:schemeClr val="accent2"/>
              </a:buClr>
              <a:buSzPct val="120000"/>
              <a:buFont typeface="Symbol" panose="05050102010706020507" pitchFamily="18" charset="2"/>
              <a:buNone/>
              <a:defRPr sz="1600">
                <a:solidFill>
                  <a:schemeClr val="accent1"/>
                </a:solidFill>
              </a:defRPr>
            </a:lvl5pPr>
            <a:lvl6pPr marL="0" indent="0" defTabSz="914400">
              <a:lnSpc>
                <a:spcPct val="90000"/>
              </a:lnSpc>
              <a:spcBef>
                <a:spcPts val="500"/>
              </a:spcBef>
              <a:buFont typeface="Arial" panose="020B0604020202020204" pitchFamily="34" charset="0"/>
              <a:buNone/>
              <a:defRPr sz="1800">
                <a:solidFill>
                  <a:schemeClr val="accent1"/>
                </a:solidFill>
              </a:defRPr>
            </a:lvl6pPr>
            <a:lvl7pPr marL="0" indent="0" defTabSz="914400">
              <a:lnSpc>
                <a:spcPct val="90000"/>
              </a:lnSpc>
              <a:spcBef>
                <a:spcPts val="500"/>
              </a:spcBef>
              <a:buFont typeface="Arial" panose="020B0604020202020204" pitchFamily="34" charset="0"/>
              <a:buNone/>
              <a:defRPr sz="1800">
                <a:solidFill>
                  <a:schemeClr val="accent1"/>
                </a:solidFill>
              </a:defRPr>
            </a:lvl7pPr>
            <a:lvl8pPr marL="0" indent="0" defTabSz="914400">
              <a:lnSpc>
                <a:spcPct val="90000"/>
              </a:lnSpc>
              <a:spcBef>
                <a:spcPts val="500"/>
              </a:spcBef>
              <a:buFont typeface="Arial" panose="020B0604020202020204" pitchFamily="34" charset="0"/>
              <a:buNone/>
              <a:defRPr sz="1800">
                <a:solidFill>
                  <a:schemeClr val="accent1"/>
                </a:solidFill>
              </a:defRPr>
            </a:lvl8pPr>
            <a:lvl9pPr marL="0" indent="0" defTabSz="914400">
              <a:lnSpc>
                <a:spcPct val="90000"/>
              </a:lnSpc>
              <a:spcBef>
                <a:spcPts val="500"/>
              </a:spcBef>
              <a:buFont typeface="Arial" panose="020B0604020202020204" pitchFamily="34" charset="0"/>
              <a:buNone/>
              <a:defRPr sz="1800">
                <a:solidFill>
                  <a:schemeClr val="accent1"/>
                </a:solidFill>
              </a:defRPr>
            </a:lvl9pPr>
          </a:lstStyle>
          <a:p>
            <a:r>
              <a:rPr lang="en-AU" sz="1053" dirty="0"/>
              <a:t>Master Plan and Stage Scopes</a:t>
            </a:r>
          </a:p>
        </p:txBody>
      </p:sp>
      <p:sp>
        <p:nvSpPr>
          <p:cNvPr id="10" name="Text Placeholder 7">
            <a:extLst>
              <a:ext uri="{FF2B5EF4-FFF2-40B4-BE49-F238E27FC236}">
                <a16:creationId xmlns:a16="http://schemas.microsoft.com/office/drawing/2014/main" id="{2870AFC7-71AF-43A8-A4A1-CBD90292E95E}"/>
              </a:ext>
            </a:extLst>
          </p:cNvPr>
          <p:cNvSpPr txBox="1">
            <a:spLocks/>
          </p:cNvSpPr>
          <p:nvPr/>
        </p:nvSpPr>
        <p:spPr>
          <a:xfrm>
            <a:off x="4535161" y="5135540"/>
            <a:ext cx="1777839" cy="410468"/>
          </a:xfrm>
          <a:prstGeom prst="rect">
            <a:avLst/>
          </a:prstGeom>
          <a:solidFill>
            <a:schemeClr val="tx1">
              <a:lumMod val="90000"/>
              <a:lumOff val="10000"/>
            </a:schemeClr>
          </a:solidFill>
          <a:ln w="3175">
            <a:solidFill>
              <a:schemeClr val="tx1">
                <a:lumMod val="90000"/>
                <a:lumOff val="10000"/>
              </a:schemeClr>
            </a:solidFill>
          </a:ln>
        </p:spPr>
        <p:txBody>
          <a:bodyPr wrap="square" tIns="0" bIns="0" rtlCol="0" anchor="ctr">
            <a:noAutofit/>
          </a:bodyPr>
          <a:lstStyle>
            <a:defPPr>
              <a:defRPr lang="en-US"/>
            </a:defPPr>
            <a:lvl1pPr algn="ctr">
              <a:defRPr sz="1100" b="1">
                <a:solidFill>
                  <a:srgbClr val="FFFFFF"/>
                </a:solidFill>
              </a:defRPr>
            </a:lvl1pPr>
            <a:lvl2pPr marL="216000" indent="-216000" defTabSz="914400">
              <a:lnSpc>
                <a:spcPct val="95000"/>
              </a:lnSpc>
              <a:spcBef>
                <a:spcPts val="600"/>
              </a:spcBef>
              <a:spcAft>
                <a:spcPts val="1200"/>
              </a:spcAft>
              <a:buClr>
                <a:schemeClr val="tx1"/>
              </a:buClr>
              <a:buSzPct val="120000"/>
              <a:buFont typeface="Symbol" panose="05050102010706020507" pitchFamily="18" charset="2"/>
              <a:buChar char=""/>
              <a:defRPr sz="1600">
                <a:solidFill>
                  <a:schemeClr val="accent1"/>
                </a:solidFill>
              </a:defRPr>
            </a:lvl2pPr>
            <a:lvl3pPr marL="432000" indent="-216000" defTabSz="914400">
              <a:lnSpc>
                <a:spcPct val="95000"/>
              </a:lnSpc>
              <a:spcBef>
                <a:spcPts val="600"/>
              </a:spcBef>
              <a:spcAft>
                <a:spcPts val="1200"/>
              </a:spcAft>
              <a:buClr>
                <a:schemeClr val="tx1"/>
              </a:buClr>
              <a:buSzPct val="120000"/>
              <a:buFont typeface="Arial" panose="020B0604020202020204" pitchFamily="34" charset="0"/>
              <a:buChar char="–"/>
              <a:defRPr sz="1600">
                <a:solidFill>
                  <a:schemeClr val="accent1"/>
                </a:solidFill>
              </a:defRPr>
            </a:lvl3pPr>
            <a:lvl4pPr marL="216000" indent="0" defTabSz="914400">
              <a:lnSpc>
                <a:spcPct val="95000"/>
              </a:lnSpc>
              <a:spcBef>
                <a:spcPts val="600"/>
              </a:spcBef>
              <a:spcAft>
                <a:spcPts val="1200"/>
              </a:spcAft>
              <a:buClr>
                <a:schemeClr val="accent2"/>
              </a:buClr>
              <a:buSzPct val="120000"/>
              <a:buFont typeface="Symbol" panose="05050102010706020507" pitchFamily="18" charset="2"/>
              <a:buNone/>
              <a:defRPr sz="1600">
                <a:solidFill>
                  <a:schemeClr val="accent1"/>
                </a:solidFill>
              </a:defRPr>
            </a:lvl4pPr>
            <a:lvl5pPr marL="0" indent="0" defTabSz="914400">
              <a:lnSpc>
                <a:spcPct val="90000"/>
              </a:lnSpc>
              <a:spcBef>
                <a:spcPts val="500"/>
              </a:spcBef>
              <a:buClr>
                <a:schemeClr val="accent2"/>
              </a:buClr>
              <a:buSzPct val="120000"/>
              <a:buFont typeface="Symbol" panose="05050102010706020507" pitchFamily="18" charset="2"/>
              <a:buNone/>
              <a:defRPr sz="1600">
                <a:solidFill>
                  <a:schemeClr val="accent1"/>
                </a:solidFill>
              </a:defRPr>
            </a:lvl5pPr>
            <a:lvl6pPr marL="0" indent="0" defTabSz="914400">
              <a:lnSpc>
                <a:spcPct val="90000"/>
              </a:lnSpc>
              <a:spcBef>
                <a:spcPts val="500"/>
              </a:spcBef>
              <a:buFont typeface="Arial" panose="020B0604020202020204" pitchFamily="34" charset="0"/>
              <a:buNone/>
              <a:defRPr sz="1800">
                <a:solidFill>
                  <a:schemeClr val="accent1"/>
                </a:solidFill>
              </a:defRPr>
            </a:lvl6pPr>
            <a:lvl7pPr marL="0" indent="0" defTabSz="914400">
              <a:lnSpc>
                <a:spcPct val="90000"/>
              </a:lnSpc>
              <a:spcBef>
                <a:spcPts val="500"/>
              </a:spcBef>
              <a:buFont typeface="Arial" panose="020B0604020202020204" pitchFamily="34" charset="0"/>
              <a:buNone/>
              <a:defRPr sz="1800">
                <a:solidFill>
                  <a:schemeClr val="accent1"/>
                </a:solidFill>
              </a:defRPr>
            </a:lvl7pPr>
            <a:lvl8pPr marL="0" indent="0" defTabSz="914400">
              <a:lnSpc>
                <a:spcPct val="90000"/>
              </a:lnSpc>
              <a:spcBef>
                <a:spcPts val="500"/>
              </a:spcBef>
              <a:buFont typeface="Arial" panose="020B0604020202020204" pitchFamily="34" charset="0"/>
              <a:buNone/>
              <a:defRPr sz="1800">
                <a:solidFill>
                  <a:schemeClr val="accent1"/>
                </a:solidFill>
              </a:defRPr>
            </a:lvl8pPr>
            <a:lvl9pPr marL="0" indent="0" defTabSz="914400">
              <a:lnSpc>
                <a:spcPct val="90000"/>
              </a:lnSpc>
              <a:spcBef>
                <a:spcPts val="500"/>
              </a:spcBef>
              <a:buFont typeface="Arial" panose="020B0604020202020204" pitchFamily="34" charset="0"/>
              <a:buNone/>
              <a:defRPr sz="1800">
                <a:solidFill>
                  <a:schemeClr val="accent1"/>
                </a:solidFill>
              </a:defRPr>
            </a:lvl9pPr>
          </a:lstStyle>
          <a:p>
            <a:r>
              <a:rPr lang="en-AU" sz="1053" dirty="0"/>
              <a:t>‘As-built’ Construction Audit</a:t>
            </a:r>
          </a:p>
        </p:txBody>
      </p:sp>
      <p:sp>
        <p:nvSpPr>
          <p:cNvPr id="16" name="Text Placeholder 7">
            <a:extLst>
              <a:ext uri="{FF2B5EF4-FFF2-40B4-BE49-F238E27FC236}">
                <a16:creationId xmlns:a16="http://schemas.microsoft.com/office/drawing/2014/main" id="{BD6B83F9-1B82-4A61-8478-69602AC63374}"/>
              </a:ext>
            </a:extLst>
          </p:cNvPr>
          <p:cNvSpPr txBox="1">
            <a:spLocks/>
          </p:cNvSpPr>
          <p:nvPr/>
        </p:nvSpPr>
        <p:spPr>
          <a:xfrm>
            <a:off x="2552823" y="5135540"/>
            <a:ext cx="1746001" cy="410468"/>
          </a:xfrm>
          <a:prstGeom prst="rect">
            <a:avLst/>
          </a:prstGeom>
          <a:solidFill>
            <a:schemeClr val="tx1">
              <a:lumMod val="90000"/>
              <a:lumOff val="10000"/>
            </a:schemeClr>
          </a:solidFill>
          <a:ln w="3175">
            <a:solidFill>
              <a:schemeClr val="tx1">
                <a:lumMod val="90000"/>
                <a:lumOff val="10000"/>
              </a:schemeClr>
            </a:solidFill>
          </a:ln>
        </p:spPr>
        <p:txBody>
          <a:bodyPr wrap="square" tIns="0" bIns="0" rtlCol="0" anchor="ctr">
            <a:noAutofit/>
          </a:bodyPr>
          <a:lstStyle>
            <a:defPPr>
              <a:defRPr lang="en-US"/>
            </a:defPPr>
            <a:lvl1pPr algn="ctr">
              <a:defRPr sz="1100" b="1">
                <a:solidFill>
                  <a:srgbClr val="FFFFFF"/>
                </a:solidFill>
              </a:defRPr>
            </a:lvl1pPr>
            <a:lvl2pPr marL="216000" indent="-216000" defTabSz="914400">
              <a:lnSpc>
                <a:spcPct val="95000"/>
              </a:lnSpc>
              <a:spcBef>
                <a:spcPts val="600"/>
              </a:spcBef>
              <a:spcAft>
                <a:spcPts val="1200"/>
              </a:spcAft>
              <a:buClr>
                <a:schemeClr val="tx1"/>
              </a:buClr>
              <a:buSzPct val="120000"/>
              <a:buFont typeface="Symbol" panose="05050102010706020507" pitchFamily="18" charset="2"/>
              <a:buChar char=""/>
              <a:defRPr sz="1600">
                <a:solidFill>
                  <a:schemeClr val="accent1"/>
                </a:solidFill>
              </a:defRPr>
            </a:lvl2pPr>
            <a:lvl3pPr marL="432000" indent="-216000" defTabSz="914400">
              <a:lnSpc>
                <a:spcPct val="95000"/>
              </a:lnSpc>
              <a:spcBef>
                <a:spcPts val="600"/>
              </a:spcBef>
              <a:spcAft>
                <a:spcPts val="1200"/>
              </a:spcAft>
              <a:buClr>
                <a:schemeClr val="tx1"/>
              </a:buClr>
              <a:buSzPct val="120000"/>
              <a:buFont typeface="Arial" panose="020B0604020202020204" pitchFamily="34" charset="0"/>
              <a:buChar char="–"/>
              <a:defRPr sz="1600">
                <a:solidFill>
                  <a:schemeClr val="accent1"/>
                </a:solidFill>
              </a:defRPr>
            </a:lvl3pPr>
            <a:lvl4pPr marL="216000" indent="0" defTabSz="914400">
              <a:lnSpc>
                <a:spcPct val="95000"/>
              </a:lnSpc>
              <a:spcBef>
                <a:spcPts val="600"/>
              </a:spcBef>
              <a:spcAft>
                <a:spcPts val="1200"/>
              </a:spcAft>
              <a:buClr>
                <a:schemeClr val="accent2"/>
              </a:buClr>
              <a:buSzPct val="120000"/>
              <a:buFont typeface="Symbol" panose="05050102010706020507" pitchFamily="18" charset="2"/>
              <a:buNone/>
              <a:defRPr sz="1600">
                <a:solidFill>
                  <a:schemeClr val="accent1"/>
                </a:solidFill>
              </a:defRPr>
            </a:lvl4pPr>
            <a:lvl5pPr marL="0" indent="0" defTabSz="914400">
              <a:lnSpc>
                <a:spcPct val="90000"/>
              </a:lnSpc>
              <a:spcBef>
                <a:spcPts val="500"/>
              </a:spcBef>
              <a:buClr>
                <a:schemeClr val="accent2"/>
              </a:buClr>
              <a:buSzPct val="120000"/>
              <a:buFont typeface="Symbol" panose="05050102010706020507" pitchFamily="18" charset="2"/>
              <a:buNone/>
              <a:defRPr sz="1600">
                <a:solidFill>
                  <a:schemeClr val="accent1"/>
                </a:solidFill>
              </a:defRPr>
            </a:lvl5pPr>
            <a:lvl6pPr marL="0" indent="0" defTabSz="914400">
              <a:lnSpc>
                <a:spcPct val="90000"/>
              </a:lnSpc>
              <a:spcBef>
                <a:spcPts val="500"/>
              </a:spcBef>
              <a:buFont typeface="Arial" panose="020B0604020202020204" pitchFamily="34" charset="0"/>
              <a:buNone/>
              <a:defRPr sz="1800">
                <a:solidFill>
                  <a:schemeClr val="accent1"/>
                </a:solidFill>
              </a:defRPr>
            </a:lvl6pPr>
            <a:lvl7pPr marL="0" indent="0" defTabSz="914400">
              <a:lnSpc>
                <a:spcPct val="90000"/>
              </a:lnSpc>
              <a:spcBef>
                <a:spcPts val="500"/>
              </a:spcBef>
              <a:buFont typeface="Arial" panose="020B0604020202020204" pitchFamily="34" charset="0"/>
              <a:buNone/>
              <a:defRPr sz="1800">
                <a:solidFill>
                  <a:schemeClr val="accent1"/>
                </a:solidFill>
              </a:defRPr>
            </a:lvl7pPr>
            <a:lvl8pPr marL="0" indent="0" defTabSz="914400">
              <a:lnSpc>
                <a:spcPct val="90000"/>
              </a:lnSpc>
              <a:spcBef>
                <a:spcPts val="500"/>
              </a:spcBef>
              <a:buFont typeface="Arial" panose="020B0604020202020204" pitchFamily="34" charset="0"/>
              <a:buNone/>
              <a:defRPr sz="1800">
                <a:solidFill>
                  <a:schemeClr val="accent1"/>
                </a:solidFill>
              </a:defRPr>
            </a:lvl8pPr>
            <a:lvl9pPr marL="0" indent="0" defTabSz="914400">
              <a:lnSpc>
                <a:spcPct val="90000"/>
              </a:lnSpc>
              <a:spcBef>
                <a:spcPts val="500"/>
              </a:spcBef>
              <a:buFont typeface="Arial" panose="020B0604020202020204" pitchFamily="34" charset="0"/>
              <a:buNone/>
              <a:defRPr sz="1800">
                <a:solidFill>
                  <a:schemeClr val="accent1"/>
                </a:solidFill>
              </a:defRPr>
            </a:lvl9pPr>
          </a:lstStyle>
          <a:p>
            <a:r>
              <a:rPr lang="en-AU" sz="1053" dirty="0"/>
              <a:t>Design Approvals</a:t>
            </a:r>
          </a:p>
        </p:txBody>
      </p:sp>
      <p:sp>
        <p:nvSpPr>
          <p:cNvPr id="17" name="Rectangle 16">
            <a:extLst>
              <a:ext uri="{FF2B5EF4-FFF2-40B4-BE49-F238E27FC236}">
                <a16:creationId xmlns:a16="http://schemas.microsoft.com/office/drawing/2014/main" id="{54D9E801-F0CA-4AA3-90B9-EDFD0070D641}"/>
              </a:ext>
            </a:extLst>
          </p:cNvPr>
          <p:cNvSpPr/>
          <p:nvPr/>
        </p:nvSpPr>
        <p:spPr>
          <a:xfrm>
            <a:off x="593135" y="5558442"/>
            <a:ext cx="1723353" cy="8209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AU" sz="1053" dirty="0">
                <a:solidFill>
                  <a:schemeClr val="tx1"/>
                </a:solidFill>
              </a:rPr>
              <a:t>Change process to allow Developer to submit Master Plan and Stage Scopes to </a:t>
            </a:r>
            <a:r>
              <a:rPr lang="en-AU" sz="1053" dirty="0" err="1">
                <a:solidFill>
                  <a:schemeClr val="tx1"/>
                </a:solidFill>
              </a:rPr>
              <a:t>Powercor</a:t>
            </a:r>
            <a:r>
              <a:rPr lang="en-AU" sz="1053" dirty="0">
                <a:solidFill>
                  <a:schemeClr val="tx1"/>
                </a:solidFill>
              </a:rPr>
              <a:t> for review/ approval</a:t>
            </a:r>
            <a:endParaRPr lang="en-AU" sz="1053" dirty="0"/>
          </a:p>
        </p:txBody>
      </p:sp>
      <p:sp>
        <p:nvSpPr>
          <p:cNvPr id="18" name="Rectangle 17">
            <a:extLst>
              <a:ext uri="{FF2B5EF4-FFF2-40B4-BE49-F238E27FC236}">
                <a16:creationId xmlns:a16="http://schemas.microsoft.com/office/drawing/2014/main" id="{A51867C2-4DB9-4B1B-8EE9-C3F3C8E1C9D2}"/>
              </a:ext>
            </a:extLst>
          </p:cNvPr>
          <p:cNvSpPr/>
          <p:nvPr/>
        </p:nvSpPr>
        <p:spPr>
          <a:xfrm>
            <a:off x="2554001" y="5558442"/>
            <a:ext cx="1746001" cy="8209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63"/>
              </a:spcBef>
              <a:spcAft>
                <a:spcPts val="263"/>
              </a:spcAft>
            </a:pPr>
            <a:r>
              <a:rPr lang="en-AU" sz="1053" dirty="0">
                <a:solidFill>
                  <a:schemeClr val="tx1"/>
                </a:solidFill>
              </a:rPr>
              <a:t>Complete audit of design plan in less than 20 business days</a:t>
            </a:r>
            <a:endParaRPr lang="en-AU" sz="1053" dirty="0"/>
          </a:p>
        </p:txBody>
      </p:sp>
      <p:sp>
        <p:nvSpPr>
          <p:cNvPr id="19" name="Rectangle 18">
            <a:extLst>
              <a:ext uri="{FF2B5EF4-FFF2-40B4-BE49-F238E27FC236}">
                <a16:creationId xmlns:a16="http://schemas.microsoft.com/office/drawing/2014/main" id="{0DB6179D-A5C6-48FC-BD56-B297A4C2CFD8}"/>
              </a:ext>
            </a:extLst>
          </p:cNvPr>
          <p:cNvSpPr/>
          <p:nvPr/>
        </p:nvSpPr>
        <p:spPr>
          <a:xfrm>
            <a:off x="4537516" y="5558442"/>
            <a:ext cx="1773137" cy="8209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63"/>
              </a:spcBef>
              <a:spcAft>
                <a:spcPts val="263"/>
              </a:spcAft>
            </a:pPr>
            <a:r>
              <a:rPr lang="en-AU" sz="1053" dirty="0">
                <a:solidFill>
                  <a:schemeClr val="tx1"/>
                </a:solidFill>
              </a:rPr>
              <a:t>Undertake construction audit within 5 to 8 business days of compliant audit request</a:t>
            </a:r>
            <a:endParaRPr lang="en-AU" sz="1053" dirty="0"/>
          </a:p>
        </p:txBody>
      </p:sp>
      <p:sp>
        <p:nvSpPr>
          <p:cNvPr id="20" name="Text Placeholder 7">
            <a:extLst>
              <a:ext uri="{FF2B5EF4-FFF2-40B4-BE49-F238E27FC236}">
                <a16:creationId xmlns:a16="http://schemas.microsoft.com/office/drawing/2014/main" id="{67A32AFC-844B-44BC-959C-F94D4F43175B}"/>
              </a:ext>
            </a:extLst>
          </p:cNvPr>
          <p:cNvSpPr txBox="1">
            <a:spLocks/>
          </p:cNvSpPr>
          <p:nvPr/>
        </p:nvSpPr>
        <p:spPr>
          <a:xfrm>
            <a:off x="8503891" y="5135541"/>
            <a:ext cx="1718215" cy="410468"/>
          </a:xfrm>
          <a:prstGeom prst="rect">
            <a:avLst/>
          </a:prstGeom>
          <a:solidFill>
            <a:schemeClr val="tx1">
              <a:lumMod val="90000"/>
              <a:lumOff val="10000"/>
            </a:schemeClr>
          </a:solidFill>
          <a:ln w="3175">
            <a:solidFill>
              <a:schemeClr val="tx1">
                <a:lumMod val="90000"/>
                <a:lumOff val="10000"/>
              </a:schemeClr>
            </a:solidFill>
          </a:ln>
        </p:spPr>
        <p:txBody>
          <a:bodyPr wrap="square" tIns="0" bIns="0" rtlCol="0" anchor="ctr">
            <a:noAutofit/>
          </a:bodyPr>
          <a:lstStyle>
            <a:defPPr>
              <a:defRPr lang="en-US"/>
            </a:defPPr>
            <a:lvl1pPr algn="ctr">
              <a:defRPr sz="1100" b="1">
                <a:solidFill>
                  <a:srgbClr val="FFFFFF"/>
                </a:solidFill>
              </a:defRPr>
            </a:lvl1pPr>
            <a:lvl2pPr marL="216000" indent="-216000" defTabSz="914400">
              <a:lnSpc>
                <a:spcPct val="95000"/>
              </a:lnSpc>
              <a:spcBef>
                <a:spcPts val="600"/>
              </a:spcBef>
              <a:spcAft>
                <a:spcPts val="1200"/>
              </a:spcAft>
              <a:buClr>
                <a:schemeClr val="tx1"/>
              </a:buClr>
              <a:buSzPct val="120000"/>
              <a:buFont typeface="Symbol" panose="05050102010706020507" pitchFamily="18" charset="2"/>
              <a:buChar char=""/>
              <a:defRPr sz="1600">
                <a:solidFill>
                  <a:schemeClr val="accent1"/>
                </a:solidFill>
              </a:defRPr>
            </a:lvl2pPr>
            <a:lvl3pPr marL="432000" indent="-216000" defTabSz="914400">
              <a:lnSpc>
                <a:spcPct val="95000"/>
              </a:lnSpc>
              <a:spcBef>
                <a:spcPts val="600"/>
              </a:spcBef>
              <a:spcAft>
                <a:spcPts val="1200"/>
              </a:spcAft>
              <a:buClr>
                <a:schemeClr val="tx1"/>
              </a:buClr>
              <a:buSzPct val="120000"/>
              <a:buFont typeface="Arial" panose="020B0604020202020204" pitchFamily="34" charset="0"/>
              <a:buChar char="–"/>
              <a:defRPr sz="1600">
                <a:solidFill>
                  <a:schemeClr val="accent1"/>
                </a:solidFill>
              </a:defRPr>
            </a:lvl3pPr>
            <a:lvl4pPr marL="216000" indent="0" defTabSz="914400">
              <a:lnSpc>
                <a:spcPct val="95000"/>
              </a:lnSpc>
              <a:spcBef>
                <a:spcPts val="600"/>
              </a:spcBef>
              <a:spcAft>
                <a:spcPts val="1200"/>
              </a:spcAft>
              <a:buClr>
                <a:schemeClr val="accent2"/>
              </a:buClr>
              <a:buSzPct val="120000"/>
              <a:buFont typeface="Symbol" panose="05050102010706020507" pitchFamily="18" charset="2"/>
              <a:buNone/>
              <a:defRPr sz="1600">
                <a:solidFill>
                  <a:schemeClr val="accent1"/>
                </a:solidFill>
              </a:defRPr>
            </a:lvl4pPr>
            <a:lvl5pPr marL="0" indent="0" defTabSz="914400">
              <a:lnSpc>
                <a:spcPct val="90000"/>
              </a:lnSpc>
              <a:spcBef>
                <a:spcPts val="500"/>
              </a:spcBef>
              <a:buClr>
                <a:schemeClr val="accent2"/>
              </a:buClr>
              <a:buSzPct val="120000"/>
              <a:buFont typeface="Symbol" panose="05050102010706020507" pitchFamily="18" charset="2"/>
              <a:buNone/>
              <a:defRPr sz="1600">
                <a:solidFill>
                  <a:schemeClr val="accent1"/>
                </a:solidFill>
              </a:defRPr>
            </a:lvl5pPr>
            <a:lvl6pPr marL="0" indent="0" defTabSz="914400">
              <a:lnSpc>
                <a:spcPct val="90000"/>
              </a:lnSpc>
              <a:spcBef>
                <a:spcPts val="500"/>
              </a:spcBef>
              <a:buFont typeface="Arial" panose="020B0604020202020204" pitchFamily="34" charset="0"/>
              <a:buNone/>
              <a:defRPr sz="1800">
                <a:solidFill>
                  <a:schemeClr val="accent1"/>
                </a:solidFill>
              </a:defRPr>
            </a:lvl6pPr>
            <a:lvl7pPr marL="0" indent="0" defTabSz="914400">
              <a:lnSpc>
                <a:spcPct val="90000"/>
              </a:lnSpc>
              <a:spcBef>
                <a:spcPts val="500"/>
              </a:spcBef>
              <a:buFont typeface="Arial" panose="020B0604020202020204" pitchFamily="34" charset="0"/>
              <a:buNone/>
              <a:defRPr sz="1800">
                <a:solidFill>
                  <a:schemeClr val="accent1"/>
                </a:solidFill>
              </a:defRPr>
            </a:lvl7pPr>
            <a:lvl8pPr marL="0" indent="0" defTabSz="914400">
              <a:lnSpc>
                <a:spcPct val="90000"/>
              </a:lnSpc>
              <a:spcBef>
                <a:spcPts val="500"/>
              </a:spcBef>
              <a:buFont typeface="Arial" panose="020B0604020202020204" pitchFamily="34" charset="0"/>
              <a:buNone/>
              <a:defRPr sz="1800">
                <a:solidFill>
                  <a:schemeClr val="accent1"/>
                </a:solidFill>
              </a:defRPr>
            </a:lvl8pPr>
            <a:lvl9pPr marL="0" indent="0" defTabSz="914400">
              <a:lnSpc>
                <a:spcPct val="90000"/>
              </a:lnSpc>
              <a:spcBef>
                <a:spcPts val="500"/>
              </a:spcBef>
              <a:buFont typeface="Arial" panose="020B0604020202020204" pitchFamily="34" charset="0"/>
              <a:buNone/>
              <a:defRPr sz="1800">
                <a:solidFill>
                  <a:schemeClr val="accent1"/>
                </a:solidFill>
              </a:defRPr>
            </a:lvl9pPr>
          </a:lstStyle>
          <a:p>
            <a:r>
              <a:rPr lang="en-AU" sz="1053" dirty="0"/>
              <a:t>Construction ‘tie-in’</a:t>
            </a:r>
          </a:p>
        </p:txBody>
      </p:sp>
      <p:sp>
        <p:nvSpPr>
          <p:cNvPr id="21" name="Rectangle 20">
            <a:extLst>
              <a:ext uri="{FF2B5EF4-FFF2-40B4-BE49-F238E27FC236}">
                <a16:creationId xmlns:a16="http://schemas.microsoft.com/office/drawing/2014/main" id="{E97D9145-8532-46DA-8680-41A1DF9531AE}"/>
              </a:ext>
            </a:extLst>
          </p:cNvPr>
          <p:cNvSpPr/>
          <p:nvPr/>
        </p:nvSpPr>
        <p:spPr>
          <a:xfrm>
            <a:off x="8503893" y="5558442"/>
            <a:ext cx="1718215" cy="8209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63"/>
              </a:spcBef>
              <a:spcAft>
                <a:spcPts val="263"/>
              </a:spcAft>
            </a:pPr>
            <a:r>
              <a:rPr lang="en-AU" sz="1053" dirty="0">
                <a:solidFill>
                  <a:schemeClr val="tx1"/>
                </a:solidFill>
              </a:rPr>
              <a:t>New Process – offer option of ‘tie-in’ within   </a:t>
            </a:r>
            <a:br>
              <a:rPr lang="en-AU" sz="1053" dirty="0">
                <a:solidFill>
                  <a:schemeClr val="tx1"/>
                </a:solidFill>
              </a:rPr>
            </a:br>
            <a:r>
              <a:rPr lang="en-AU" sz="1053" dirty="0">
                <a:solidFill>
                  <a:schemeClr val="tx1"/>
                </a:solidFill>
              </a:rPr>
              <a:t>20 business days from achieving practical completion</a:t>
            </a:r>
            <a:endParaRPr lang="en-AU" sz="1053" dirty="0"/>
          </a:p>
        </p:txBody>
      </p:sp>
      <p:sp>
        <p:nvSpPr>
          <p:cNvPr id="22" name="Rectangle 21">
            <a:extLst>
              <a:ext uri="{FF2B5EF4-FFF2-40B4-BE49-F238E27FC236}">
                <a16:creationId xmlns:a16="http://schemas.microsoft.com/office/drawing/2014/main" id="{B9F6DF05-C459-4FE1-B8BD-1743B8284E4F}"/>
              </a:ext>
            </a:extLst>
          </p:cNvPr>
          <p:cNvSpPr/>
          <p:nvPr/>
        </p:nvSpPr>
        <p:spPr>
          <a:xfrm>
            <a:off x="6548165" y="5558442"/>
            <a:ext cx="1718215" cy="82093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63"/>
              </a:spcBef>
              <a:spcAft>
                <a:spcPts val="263"/>
              </a:spcAft>
            </a:pPr>
            <a:r>
              <a:rPr lang="en-AU" sz="1053" dirty="0">
                <a:solidFill>
                  <a:schemeClr val="tx1"/>
                </a:solidFill>
              </a:rPr>
              <a:t>Grant Practical Completion in less than 10 business days</a:t>
            </a:r>
            <a:endParaRPr lang="en-AU" sz="1053" dirty="0"/>
          </a:p>
        </p:txBody>
      </p:sp>
      <p:sp>
        <p:nvSpPr>
          <p:cNvPr id="23" name="Text Placeholder 7">
            <a:extLst>
              <a:ext uri="{FF2B5EF4-FFF2-40B4-BE49-F238E27FC236}">
                <a16:creationId xmlns:a16="http://schemas.microsoft.com/office/drawing/2014/main" id="{6CE739A3-5CA7-4879-8D3E-6F0044593CEF}"/>
              </a:ext>
            </a:extLst>
          </p:cNvPr>
          <p:cNvSpPr txBox="1">
            <a:spLocks/>
          </p:cNvSpPr>
          <p:nvPr/>
        </p:nvSpPr>
        <p:spPr>
          <a:xfrm>
            <a:off x="6549337" y="5135541"/>
            <a:ext cx="1718215" cy="410468"/>
          </a:xfrm>
          <a:prstGeom prst="rect">
            <a:avLst/>
          </a:prstGeom>
          <a:solidFill>
            <a:schemeClr val="tx1">
              <a:lumMod val="90000"/>
              <a:lumOff val="10000"/>
            </a:schemeClr>
          </a:solidFill>
          <a:ln w="3175">
            <a:solidFill>
              <a:schemeClr val="tx1">
                <a:lumMod val="90000"/>
                <a:lumOff val="10000"/>
              </a:schemeClr>
            </a:solidFill>
          </a:ln>
        </p:spPr>
        <p:txBody>
          <a:bodyPr wrap="square" tIns="0" bIns="0" rtlCol="0" anchor="ctr">
            <a:noAutofit/>
          </a:bodyPr>
          <a:lstStyle>
            <a:defPPr>
              <a:defRPr lang="en-US"/>
            </a:defPPr>
            <a:lvl1pPr algn="ctr">
              <a:defRPr sz="1100" b="1">
                <a:solidFill>
                  <a:srgbClr val="FFFFFF"/>
                </a:solidFill>
              </a:defRPr>
            </a:lvl1pPr>
            <a:lvl2pPr marL="216000" indent="-216000" defTabSz="914400">
              <a:lnSpc>
                <a:spcPct val="95000"/>
              </a:lnSpc>
              <a:spcBef>
                <a:spcPts val="600"/>
              </a:spcBef>
              <a:spcAft>
                <a:spcPts val="1200"/>
              </a:spcAft>
              <a:buClr>
                <a:schemeClr val="tx1"/>
              </a:buClr>
              <a:buSzPct val="120000"/>
              <a:buFont typeface="Symbol" panose="05050102010706020507" pitchFamily="18" charset="2"/>
              <a:buChar char=""/>
              <a:defRPr sz="1600">
                <a:solidFill>
                  <a:schemeClr val="accent1"/>
                </a:solidFill>
              </a:defRPr>
            </a:lvl2pPr>
            <a:lvl3pPr marL="432000" indent="-216000" defTabSz="914400">
              <a:lnSpc>
                <a:spcPct val="95000"/>
              </a:lnSpc>
              <a:spcBef>
                <a:spcPts val="600"/>
              </a:spcBef>
              <a:spcAft>
                <a:spcPts val="1200"/>
              </a:spcAft>
              <a:buClr>
                <a:schemeClr val="tx1"/>
              </a:buClr>
              <a:buSzPct val="120000"/>
              <a:buFont typeface="Arial" panose="020B0604020202020204" pitchFamily="34" charset="0"/>
              <a:buChar char="–"/>
              <a:defRPr sz="1600">
                <a:solidFill>
                  <a:schemeClr val="accent1"/>
                </a:solidFill>
              </a:defRPr>
            </a:lvl3pPr>
            <a:lvl4pPr marL="216000" indent="0" defTabSz="914400">
              <a:lnSpc>
                <a:spcPct val="95000"/>
              </a:lnSpc>
              <a:spcBef>
                <a:spcPts val="600"/>
              </a:spcBef>
              <a:spcAft>
                <a:spcPts val="1200"/>
              </a:spcAft>
              <a:buClr>
                <a:schemeClr val="accent2"/>
              </a:buClr>
              <a:buSzPct val="120000"/>
              <a:buFont typeface="Symbol" panose="05050102010706020507" pitchFamily="18" charset="2"/>
              <a:buNone/>
              <a:defRPr sz="1600">
                <a:solidFill>
                  <a:schemeClr val="accent1"/>
                </a:solidFill>
              </a:defRPr>
            </a:lvl4pPr>
            <a:lvl5pPr marL="0" indent="0" defTabSz="914400">
              <a:lnSpc>
                <a:spcPct val="90000"/>
              </a:lnSpc>
              <a:spcBef>
                <a:spcPts val="500"/>
              </a:spcBef>
              <a:buClr>
                <a:schemeClr val="accent2"/>
              </a:buClr>
              <a:buSzPct val="120000"/>
              <a:buFont typeface="Symbol" panose="05050102010706020507" pitchFamily="18" charset="2"/>
              <a:buNone/>
              <a:defRPr sz="1600">
                <a:solidFill>
                  <a:schemeClr val="accent1"/>
                </a:solidFill>
              </a:defRPr>
            </a:lvl5pPr>
            <a:lvl6pPr marL="0" indent="0" defTabSz="914400">
              <a:lnSpc>
                <a:spcPct val="90000"/>
              </a:lnSpc>
              <a:spcBef>
                <a:spcPts val="500"/>
              </a:spcBef>
              <a:buFont typeface="Arial" panose="020B0604020202020204" pitchFamily="34" charset="0"/>
              <a:buNone/>
              <a:defRPr sz="1800">
                <a:solidFill>
                  <a:schemeClr val="accent1"/>
                </a:solidFill>
              </a:defRPr>
            </a:lvl6pPr>
            <a:lvl7pPr marL="0" indent="0" defTabSz="914400">
              <a:lnSpc>
                <a:spcPct val="90000"/>
              </a:lnSpc>
              <a:spcBef>
                <a:spcPts val="500"/>
              </a:spcBef>
              <a:buFont typeface="Arial" panose="020B0604020202020204" pitchFamily="34" charset="0"/>
              <a:buNone/>
              <a:defRPr sz="1800">
                <a:solidFill>
                  <a:schemeClr val="accent1"/>
                </a:solidFill>
              </a:defRPr>
            </a:lvl7pPr>
            <a:lvl8pPr marL="0" indent="0" defTabSz="914400">
              <a:lnSpc>
                <a:spcPct val="90000"/>
              </a:lnSpc>
              <a:spcBef>
                <a:spcPts val="500"/>
              </a:spcBef>
              <a:buFont typeface="Arial" panose="020B0604020202020204" pitchFamily="34" charset="0"/>
              <a:buNone/>
              <a:defRPr sz="1800">
                <a:solidFill>
                  <a:schemeClr val="accent1"/>
                </a:solidFill>
              </a:defRPr>
            </a:lvl8pPr>
            <a:lvl9pPr marL="0" indent="0" defTabSz="914400">
              <a:lnSpc>
                <a:spcPct val="90000"/>
              </a:lnSpc>
              <a:spcBef>
                <a:spcPts val="500"/>
              </a:spcBef>
              <a:buFont typeface="Arial" panose="020B0604020202020204" pitchFamily="34" charset="0"/>
              <a:buNone/>
              <a:defRPr sz="1800">
                <a:solidFill>
                  <a:schemeClr val="accent1"/>
                </a:solidFill>
              </a:defRPr>
            </a:lvl9pPr>
          </a:lstStyle>
          <a:p>
            <a:r>
              <a:rPr lang="en-AU" sz="1053" dirty="0"/>
              <a:t>Grant Practical Completion</a:t>
            </a:r>
          </a:p>
        </p:txBody>
      </p:sp>
    </p:spTree>
    <p:extLst>
      <p:ext uri="{BB962C8B-B14F-4D97-AF65-F5344CB8AC3E}">
        <p14:creationId xmlns:p14="http://schemas.microsoft.com/office/powerpoint/2010/main" val="4196879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5826" y="747770"/>
            <a:ext cx="9236482" cy="497591"/>
          </a:xfrm>
        </p:spPr>
        <p:txBody>
          <a:bodyPr/>
          <a:lstStyle/>
          <a:p>
            <a:r>
              <a:rPr lang="en-AU" sz="2800" dirty="0"/>
              <a:t>ESC Governance meeting #5 was held in early July</a:t>
            </a:r>
            <a:br>
              <a:rPr lang="en-AU" sz="2800" dirty="0"/>
            </a:br>
            <a:endParaRPr lang="en-AU" sz="1228" dirty="0"/>
          </a:p>
        </p:txBody>
      </p:sp>
      <p:sp>
        <p:nvSpPr>
          <p:cNvPr id="25" name="Rectangle 24">
            <a:extLst>
              <a:ext uri="{FF2B5EF4-FFF2-40B4-BE49-F238E27FC236}">
                <a16:creationId xmlns:a16="http://schemas.microsoft.com/office/drawing/2014/main" id="{98AC6270-5F7D-4961-848D-17F9B191DDB3}"/>
              </a:ext>
            </a:extLst>
          </p:cNvPr>
          <p:cNvSpPr/>
          <p:nvPr/>
        </p:nvSpPr>
        <p:spPr>
          <a:xfrm>
            <a:off x="961353" y="1593042"/>
            <a:ext cx="3218637" cy="220537"/>
          </a:xfrm>
          <a:prstGeom prst="rect">
            <a:avLst/>
          </a:prstGeom>
          <a:solidFill>
            <a:schemeClr val="accent6">
              <a:lumMod val="75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r>
              <a:rPr lang="en-AU" sz="1200" b="1" dirty="0">
                <a:solidFill>
                  <a:schemeClr val="bg1"/>
                </a:solidFill>
              </a:rPr>
              <a:t>ESC outcome sought</a:t>
            </a:r>
          </a:p>
        </p:txBody>
      </p:sp>
      <p:sp>
        <p:nvSpPr>
          <p:cNvPr id="26" name="Rectangle 25">
            <a:extLst>
              <a:ext uri="{FF2B5EF4-FFF2-40B4-BE49-F238E27FC236}">
                <a16:creationId xmlns:a16="http://schemas.microsoft.com/office/drawing/2014/main" id="{888EB4D7-E425-4BF4-926C-1D669EBBD5C7}"/>
              </a:ext>
            </a:extLst>
          </p:cNvPr>
          <p:cNvSpPr/>
          <p:nvPr/>
        </p:nvSpPr>
        <p:spPr>
          <a:xfrm>
            <a:off x="950958" y="1914976"/>
            <a:ext cx="3237875"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r>
              <a:rPr lang="en-AU" sz="1200" i="1" dirty="0">
                <a:solidFill>
                  <a:schemeClr val="tx1"/>
                </a:solidFill>
              </a:rPr>
              <a:t>Improving developers and contractors understanding of the distribution business’ policies and practices and how they can influence them</a:t>
            </a:r>
          </a:p>
        </p:txBody>
      </p:sp>
      <p:sp>
        <p:nvSpPr>
          <p:cNvPr id="27" name="Rectangle 26">
            <a:extLst>
              <a:ext uri="{FF2B5EF4-FFF2-40B4-BE49-F238E27FC236}">
                <a16:creationId xmlns:a16="http://schemas.microsoft.com/office/drawing/2014/main" id="{D27A3610-3BEB-45EB-BBA8-843C5BC9F489}"/>
              </a:ext>
            </a:extLst>
          </p:cNvPr>
          <p:cNvSpPr/>
          <p:nvPr/>
        </p:nvSpPr>
        <p:spPr>
          <a:xfrm>
            <a:off x="4380437" y="1605495"/>
            <a:ext cx="1006849" cy="220537"/>
          </a:xfrm>
          <a:prstGeom prst="rect">
            <a:avLst/>
          </a:prstGeom>
          <a:solidFill>
            <a:schemeClr val="accent6">
              <a:lumMod val="75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99" tIns="40100" rIns="80199" bIns="40100" numCol="1" spcCol="0" rtlCol="0" fromWordArt="0" anchor="ctr" anchorCtr="0" forceAA="0" compatLnSpc="1">
            <a:prstTxWarp prst="textNoShape">
              <a:avLst/>
            </a:prstTxWarp>
            <a:noAutofit/>
          </a:bodyPr>
          <a:lstStyle/>
          <a:p>
            <a:pPr algn="ctr"/>
            <a:r>
              <a:rPr lang="en-AU" sz="1200" b="1" dirty="0">
                <a:solidFill>
                  <a:schemeClr val="bg1"/>
                </a:solidFill>
              </a:rPr>
              <a:t>Status</a:t>
            </a:r>
          </a:p>
        </p:txBody>
      </p:sp>
      <p:sp>
        <p:nvSpPr>
          <p:cNvPr id="28" name="Rectangle 27">
            <a:extLst>
              <a:ext uri="{FF2B5EF4-FFF2-40B4-BE49-F238E27FC236}">
                <a16:creationId xmlns:a16="http://schemas.microsoft.com/office/drawing/2014/main" id="{A8C30751-2964-42E3-B5FB-A8290A0640DA}"/>
              </a:ext>
            </a:extLst>
          </p:cNvPr>
          <p:cNvSpPr/>
          <p:nvPr/>
        </p:nvSpPr>
        <p:spPr>
          <a:xfrm>
            <a:off x="4380437" y="1902805"/>
            <a:ext cx="1006849" cy="707325"/>
          </a:xfrm>
          <a:prstGeom prst="rect">
            <a:avLst/>
          </a:prstGeom>
          <a:solidFill>
            <a:srgbClr val="92D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On track</a:t>
            </a:r>
          </a:p>
        </p:txBody>
      </p:sp>
      <p:sp>
        <p:nvSpPr>
          <p:cNvPr id="29" name="Oval 28">
            <a:extLst>
              <a:ext uri="{FF2B5EF4-FFF2-40B4-BE49-F238E27FC236}">
                <a16:creationId xmlns:a16="http://schemas.microsoft.com/office/drawing/2014/main" id="{8E01D65E-C11A-440A-8EBC-9DC670D6552F}"/>
              </a:ext>
            </a:extLst>
          </p:cNvPr>
          <p:cNvSpPr/>
          <p:nvPr/>
        </p:nvSpPr>
        <p:spPr>
          <a:xfrm>
            <a:off x="796890" y="1903300"/>
            <a:ext cx="194236" cy="187272"/>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1</a:t>
            </a:r>
          </a:p>
        </p:txBody>
      </p:sp>
      <p:sp>
        <p:nvSpPr>
          <p:cNvPr id="30" name="Rectangle 29">
            <a:extLst>
              <a:ext uri="{FF2B5EF4-FFF2-40B4-BE49-F238E27FC236}">
                <a16:creationId xmlns:a16="http://schemas.microsoft.com/office/drawing/2014/main" id="{DEF0E2DA-E654-4D2B-94A2-8374CD88BB09}"/>
              </a:ext>
            </a:extLst>
          </p:cNvPr>
          <p:cNvSpPr/>
          <p:nvPr/>
        </p:nvSpPr>
        <p:spPr>
          <a:xfrm>
            <a:off x="968896" y="2665256"/>
            <a:ext cx="3218640"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pPr>
              <a:spcAft>
                <a:spcPts val="526"/>
              </a:spcAft>
            </a:pPr>
            <a:r>
              <a:rPr lang="en-AU" sz="1200" i="1" dirty="0">
                <a:solidFill>
                  <a:schemeClr val="tx1"/>
                </a:solidFill>
              </a:rPr>
              <a:t>Minimising avoidable delays in connecting greenfield developments to the existing distribution network  </a:t>
            </a:r>
          </a:p>
        </p:txBody>
      </p:sp>
      <p:sp>
        <p:nvSpPr>
          <p:cNvPr id="31" name="Rectangle 30">
            <a:extLst>
              <a:ext uri="{FF2B5EF4-FFF2-40B4-BE49-F238E27FC236}">
                <a16:creationId xmlns:a16="http://schemas.microsoft.com/office/drawing/2014/main" id="{3E16D6E7-92CB-427B-85F8-8DDF04591CE0}"/>
              </a:ext>
            </a:extLst>
          </p:cNvPr>
          <p:cNvSpPr/>
          <p:nvPr/>
        </p:nvSpPr>
        <p:spPr>
          <a:xfrm>
            <a:off x="4380437" y="2668487"/>
            <a:ext cx="1006849" cy="707325"/>
          </a:xfrm>
          <a:prstGeom prst="rect">
            <a:avLst/>
          </a:prstGeom>
          <a:solidFill>
            <a:srgbClr val="92D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On track</a:t>
            </a:r>
          </a:p>
          <a:p>
            <a:pPr algn="ctr">
              <a:spcAft>
                <a:spcPts val="88"/>
              </a:spcAft>
            </a:pPr>
            <a:endParaRPr lang="en-AU" sz="1200" dirty="0">
              <a:solidFill>
                <a:schemeClr val="tx1"/>
              </a:solidFill>
            </a:endParaRPr>
          </a:p>
        </p:txBody>
      </p:sp>
      <p:sp>
        <p:nvSpPr>
          <p:cNvPr id="32" name="Rectangle 31">
            <a:extLst>
              <a:ext uri="{FF2B5EF4-FFF2-40B4-BE49-F238E27FC236}">
                <a16:creationId xmlns:a16="http://schemas.microsoft.com/office/drawing/2014/main" id="{39E12B42-EFD5-4588-B8E7-DBEE231688E7}"/>
              </a:ext>
            </a:extLst>
          </p:cNvPr>
          <p:cNvSpPr/>
          <p:nvPr/>
        </p:nvSpPr>
        <p:spPr>
          <a:xfrm>
            <a:off x="968896" y="3415535"/>
            <a:ext cx="3218640"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pPr>
              <a:spcAft>
                <a:spcPts val="526"/>
              </a:spcAft>
            </a:pPr>
            <a:r>
              <a:rPr lang="en-AU" sz="1200" i="1" dirty="0">
                <a:solidFill>
                  <a:schemeClr val="tx1"/>
                </a:solidFill>
              </a:rPr>
              <a:t>Improving how technical standards are managed and communicated </a:t>
            </a:r>
          </a:p>
        </p:txBody>
      </p:sp>
      <p:sp>
        <p:nvSpPr>
          <p:cNvPr id="33" name="Rectangle 32">
            <a:extLst>
              <a:ext uri="{FF2B5EF4-FFF2-40B4-BE49-F238E27FC236}">
                <a16:creationId xmlns:a16="http://schemas.microsoft.com/office/drawing/2014/main" id="{293311EA-999B-4AF6-9B85-34A063BB3B24}"/>
              </a:ext>
            </a:extLst>
          </p:cNvPr>
          <p:cNvSpPr/>
          <p:nvPr/>
        </p:nvSpPr>
        <p:spPr>
          <a:xfrm>
            <a:off x="4380437" y="3434665"/>
            <a:ext cx="1006849" cy="701617"/>
          </a:xfrm>
          <a:prstGeom prst="rect">
            <a:avLst/>
          </a:prstGeom>
          <a:solidFill>
            <a:srgbClr val="92D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ON track</a:t>
            </a:r>
          </a:p>
        </p:txBody>
      </p:sp>
      <p:sp>
        <p:nvSpPr>
          <p:cNvPr id="34" name="Oval 33">
            <a:extLst>
              <a:ext uri="{FF2B5EF4-FFF2-40B4-BE49-F238E27FC236}">
                <a16:creationId xmlns:a16="http://schemas.microsoft.com/office/drawing/2014/main" id="{84A786E7-2CE4-43DA-96DC-42FA7F51ACE0}"/>
              </a:ext>
            </a:extLst>
          </p:cNvPr>
          <p:cNvSpPr/>
          <p:nvPr/>
        </p:nvSpPr>
        <p:spPr>
          <a:xfrm>
            <a:off x="818963" y="2650663"/>
            <a:ext cx="194236" cy="187272"/>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2</a:t>
            </a:r>
          </a:p>
        </p:txBody>
      </p:sp>
      <p:sp>
        <p:nvSpPr>
          <p:cNvPr id="35" name="Oval 34">
            <a:extLst>
              <a:ext uri="{FF2B5EF4-FFF2-40B4-BE49-F238E27FC236}">
                <a16:creationId xmlns:a16="http://schemas.microsoft.com/office/drawing/2014/main" id="{17C53109-8AE3-4627-A4B0-08EE0F18D78D}"/>
              </a:ext>
            </a:extLst>
          </p:cNvPr>
          <p:cNvSpPr/>
          <p:nvPr/>
        </p:nvSpPr>
        <p:spPr>
          <a:xfrm>
            <a:off x="805150" y="3416076"/>
            <a:ext cx="194236" cy="174963"/>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3</a:t>
            </a:r>
          </a:p>
        </p:txBody>
      </p:sp>
      <p:sp>
        <p:nvSpPr>
          <p:cNvPr id="36" name="Rectangle 35">
            <a:extLst>
              <a:ext uri="{FF2B5EF4-FFF2-40B4-BE49-F238E27FC236}">
                <a16:creationId xmlns:a16="http://schemas.microsoft.com/office/drawing/2014/main" id="{FCC95FDF-7342-48F1-A84D-7AAAA8A1AD83}"/>
              </a:ext>
            </a:extLst>
          </p:cNvPr>
          <p:cNvSpPr/>
          <p:nvPr/>
        </p:nvSpPr>
        <p:spPr>
          <a:xfrm>
            <a:off x="968896" y="4916094"/>
            <a:ext cx="3218640"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r>
              <a:rPr lang="en-AU" sz="1200" dirty="0">
                <a:solidFill>
                  <a:schemeClr val="tx1"/>
                </a:solidFill>
              </a:rPr>
              <a:t>Promoting efficient competition in connection services</a:t>
            </a:r>
          </a:p>
        </p:txBody>
      </p:sp>
      <p:sp>
        <p:nvSpPr>
          <p:cNvPr id="37" name="Rectangle 36">
            <a:extLst>
              <a:ext uri="{FF2B5EF4-FFF2-40B4-BE49-F238E27FC236}">
                <a16:creationId xmlns:a16="http://schemas.microsoft.com/office/drawing/2014/main" id="{82C6617F-794F-4CF3-9E6C-7E22408AE2B9}"/>
              </a:ext>
            </a:extLst>
          </p:cNvPr>
          <p:cNvSpPr/>
          <p:nvPr/>
        </p:nvSpPr>
        <p:spPr>
          <a:xfrm>
            <a:off x="968896" y="5666373"/>
            <a:ext cx="3218640"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pPr>
              <a:spcAft>
                <a:spcPts val="526"/>
              </a:spcAft>
            </a:pPr>
            <a:r>
              <a:rPr lang="en-US" sz="1200" dirty="0">
                <a:solidFill>
                  <a:schemeClr val="tx1"/>
                </a:solidFill>
              </a:rPr>
              <a:t>Resource constraints – evidence that resourcing is sufficiently aligned to increased residential development activities</a:t>
            </a:r>
          </a:p>
        </p:txBody>
      </p:sp>
      <p:sp>
        <p:nvSpPr>
          <p:cNvPr id="38" name="Rectangle 37">
            <a:extLst>
              <a:ext uri="{FF2B5EF4-FFF2-40B4-BE49-F238E27FC236}">
                <a16:creationId xmlns:a16="http://schemas.microsoft.com/office/drawing/2014/main" id="{6C2F783B-2AA9-417B-BEAB-1F979B842357}"/>
              </a:ext>
            </a:extLst>
          </p:cNvPr>
          <p:cNvSpPr/>
          <p:nvPr/>
        </p:nvSpPr>
        <p:spPr>
          <a:xfrm>
            <a:off x="968896" y="4165814"/>
            <a:ext cx="3218640" cy="687691"/>
          </a:xfrm>
          <a:prstGeom prst="rect">
            <a:avLst/>
          </a:prstGeom>
          <a:no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49" tIns="40100" rIns="31574" bIns="40100" numCol="1" spcCol="0" rtlCol="0" fromWordArt="0" anchor="ctr" anchorCtr="0" forceAA="0" compatLnSpc="1">
            <a:prstTxWarp prst="textNoShape">
              <a:avLst/>
            </a:prstTxWarp>
            <a:noAutofit/>
          </a:bodyPr>
          <a:lstStyle/>
          <a:p>
            <a:pPr marL="57089">
              <a:spcAft>
                <a:spcPts val="263"/>
              </a:spcAft>
            </a:pPr>
            <a:r>
              <a:rPr lang="en-AU" sz="1200" dirty="0">
                <a:solidFill>
                  <a:schemeClr val="tx1"/>
                </a:solidFill>
              </a:rPr>
              <a:t>Reviewing and improving audit processes</a:t>
            </a:r>
          </a:p>
        </p:txBody>
      </p:sp>
      <p:sp>
        <p:nvSpPr>
          <p:cNvPr id="39" name="Oval 38">
            <a:extLst>
              <a:ext uri="{FF2B5EF4-FFF2-40B4-BE49-F238E27FC236}">
                <a16:creationId xmlns:a16="http://schemas.microsoft.com/office/drawing/2014/main" id="{01B24380-DF94-472C-8486-B1907E9407CB}"/>
              </a:ext>
            </a:extLst>
          </p:cNvPr>
          <p:cNvSpPr/>
          <p:nvPr/>
        </p:nvSpPr>
        <p:spPr>
          <a:xfrm>
            <a:off x="796890" y="4170248"/>
            <a:ext cx="194236" cy="174963"/>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4</a:t>
            </a:r>
          </a:p>
        </p:txBody>
      </p:sp>
      <p:sp>
        <p:nvSpPr>
          <p:cNvPr id="40" name="Oval 39">
            <a:extLst>
              <a:ext uri="{FF2B5EF4-FFF2-40B4-BE49-F238E27FC236}">
                <a16:creationId xmlns:a16="http://schemas.microsoft.com/office/drawing/2014/main" id="{E955920C-53BA-4F76-9B35-35842194C6A1}"/>
              </a:ext>
            </a:extLst>
          </p:cNvPr>
          <p:cNvSpPr/>
          <p:nvPr/>
        </p:nvSpPr>
        <p:spPr>
          <a:xfrm>
            <a:off x="797217" y="4944724"/>
            <a:ext cx="194236" cy="174963"/>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5</a:t>
            </a:r>
          </a:p>
        </p:txBody>
      </p:sp>
      <p:sp>
        <p:nvSpPr>
          <p:cNvPr id="41" name="Oval 40">
            <a:extLst>
              <a:ext uri="{FF2B5EF4-FFF2-40B4-BE49-F238E27FC236}">
                <a16:creationId xmlns:a16="http://schemas.microsoft.com/office/drawing/2014/main" id="{24061CB6-4702-4E49-A5A6-375A51689ECB}"/>
              </a:ext>
            </a:extLst>
          </p:cNvPr>
          <p:cNvSpPr/>
          <p:nvPr/>
        </p:nvSpPr>
        <p:spPr>
          <a:xfrm>
            <a:off x="796890" y="5671782"/>
            <a:ext cx="194236" cy="174963"/>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6</a:t>
            </a:r>
          </a:p>
        </p:txBody>
      </p:sp>
      <p:sp>
        <p:nvSpPr>
          <p:cNvPr id="42" name="Rectangle 41">
            <a:extLst>
              <a:ext uri="{FF2B5EF4-FFF2-40B4-BE49-F238E27FC236}">
                <a16:creationId xmlns:a16="http://schemas.microsoft.com/office/drawing/2014/main" id="{53F6E7AC-16E0-47F5-8778-2C773E9E3C7F}"/>
              </a:ext>
            </a:extLst>
          </p:cNvPr>
          <p:cNvSpPr/>
          <p:nvPr/>
        </p:nvSpPr>
        <p:spPr>
          <a:xfrm>
            <a:off x="4380437" y="4195630"/>
            <a:ext cx="1006849" cy="701617"/>
          </a:xfrm>
          <a:prstGeom prst="rect">
            <a:avLst/>
          </a:prstGeom>
          <a:solidFill>
            <a:srgbClr val="92D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On track </a:t>
            </a:r>
          </a:p>
        </p:txBody>
      </p:sp>
      <p:sp>
        <p:nvSpPr>
          <p:cNvPr id="43" name="Rectangle 42">
            <a:extLst>
              <a:ext uri="{FF2B5EF4-FFF2-40B4-BE49-F238E27FC236}">
                <a16:creationId xmlns:a16="http://schemas.microsoft.com/office/drawing/2014/main" id="{A310B641-52B1-41B6-A303-D1FC52BB7F8B}"/>
              </a:ext>
            </a:extLst>
          </p:cNvPr>
          <p:cNvSpPr/>
          <p:nvPr/>
        </p:nvSpPr>
        <p:spPr>
          <a:xfrm>
            <a:off x="4380437" y="4923371"/>
            <a:ext cx="1006849" cy="701617"/>
          </a:xfrm>
          <a:prstGeom prst="rect">
            <a:avLst/>
          </a:prstGeom>
          <a:solidFill>
            <a:srgbClr val="00B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Completed </a:t>
            </a:r>
          </a:p>
        </p:txBody>
      </p:sp>
      <p:sp>
        <p:nvSpPr>
          <p:cNvPr id="44" name="Rectangle 43">
            <a:extLst>
              <a:ext uri="{FF2B5EF4-FFF2-40B4-BE49-F238E27FC236}">
                <a16:creationId xmlns:a16="http://schemas.microsoft.com/office/drawing/2014/main" id="{717CBDE0-03DC-4AC3-9B27-9993763FF27B}"/>
              </a:ext>
            </a:extLst>
          </p:cNvPr>
          <p:cNvSpPr/>
          <p:nvPr/>
        </p:nvSpPr>
        <p:spPr>
          <a:xfrm>
            <a:off x="4380437" y="5687453"/>
            <a:ext cx="1006849" cy="701617"/>
          </a:xfrm>
          <a:prstGeom prst="rect">
            <a:avLst/>
          </a:prstGeom>
          <a:solidFill>
            <a:srgbClr val="92D050"/>
          </a:solidFill>
          <a:ln w="12700" cap="flat" cmpd="sng" algn="ctr">
            <a:solidFill>
              <a:schemeClr val="accent6">
                <a:lumMod val="7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574" tIns="40100" rIns="31574" bIns="40100" numCol="1" spcCol="0" rtlCol="0" fromWordArt="0" anchor="ctr" anchorCtr="0" forceAA="0" compatLnSpc="1">
            <a:prstTxWarp prst="textNoShape">
              <a:avLst/>
            </a:prstTxWarp>
            <a:noAutofit/>
          </a:bodyPr>
          <a:lstStyle/>
          <a:p>
            <a:pPr algn="ctr">
              <a:spcAft>
                <a:spcPts val="88"/>
              </a:spcAft>
            </a:pPr>
            <a:r>
              <a:rPr lang="en-AU" sz="1200" dirty="0">
                <a:solidFill>
                  <a:schemeClr val="tx1"/>
                </a:solidFill>
              </a:rPr>
              <a:t>On track</a:t>
            </a:r>
          </a:p>
        </p:txBody>
      </p:sp>
      <p:sp>
        <p:nvSpPr>
          <p:cNvPr id="45" name="Rectangle 44">
            <a:extLst>
              <a:ext uri="{FF2B5EF4-FFF2-40B4-BE49-F238E27FC236}">
                <a16:creationId xmlns:a16="http://schemas.microsoft.com/office/drawing/2014/main" id="{E6D92D03-CF93-4DA7-93C3-2FF4E2BA9ED3}"/>
              </a:ext>
            </a:extLst>
          </p:cNvPr>
          <p:cNvSpPr/>
          <p:nvPr/>
        </p:nvSpPr>
        <p:spPr bwMode="auto">
          <a:xfrm>
            <a:off x="5578891" y="1932107"/>
            <a:ext cx="3695400" cy="4421957"/>
          </a:xfrm>
          <a:prstGeom prst="rect">
            <a:avLst/>
          </a:prstGeom>
          <a:solidFill>
            <a:schemeClr val="bg1"/>
          </a:solidFill>
          <a:ln w="9525" cap="flat" cmpd="sng" algn="ctr">
            <a:solidFill>
              <a:schemeClr val="tx2"/>
            </a:solidFill>
            <a:prstDash val="solid"/>
            <a:round/>
            <a:headEnd type="none" w="med" len="med"/>
            <a:tailEnd type="none" w="med" len="med"/>
          </a:ln>
          <a:effectLst/>
          <a:extLst/>
        </p:spPr>
        <p:txBody>
          <a:bodyPr vert="horz" wrap="square" lIns="63149" tIns="80198" rIns="63149" bIns="80198" numCol="1" rtlCol="0" anchor="ctr" anchorCtr="0" compatLnSpc="1">
            <a:prstTxWarp prst="textNoShape">
              <a:avLst/>
            </a:prstTxWarp>
            <a:noAutofit/>
          </a:bodyPr>
          <a:lstStyle/>
          <a:p>
            <a:pPr marL="171450" indent="-171450">
              <a:spcBef>
                <a:spcPts val="263"/>
              </a:spcBef>
              <a:spcAft>
                <a:spcPts val="600"/>
              </a:spcAft>
              <a:buFont typeface="Arial" panose="020B0604020202020204" pitchFamily="34" charset="0"/>
              <a:buChar char="•"/>
            </a:pPr>
            <a:r>
              <a:rPr lang="en-AU" sz="1200" dirty="0"/>
              <a:t>Established Technical Standards Harmonisation Committee </a:t>
            </a:r>
          </a:p>
          <a:p>
            <a:pPr marL="171450" indent="-171450">
              <a:spcBef>
                <a:spcPts val="263"/>
              </a:spcBef>
              <a:spcAft>
                <a:spcPts val="600"/>
              </a:spcAft>
              <a:buFont typeface="Arial" panose="020B0604020202020204" pitchFamily="34" charset="0"/>
              <a:buChar char="•"/>
            </a:pPr>
            <a:r>
              <a:rPr lang="en-AU" sz="1200" dirty="0"/>
              <a:t>Held first Technical Standards Harmonisation Committee meeting and engaged consultant to undertake ‘gap’ analysis</a:t>
            </a:r>
          </a:p>
          <a:p>
            <a:pPr marL="171450" indent="-171450">
              <a:spcBef>
                <a:spcPts val="263"/>
              </a:spcBef>
              <a:spcAft>
                <a:spcPts val="600"/>
              </a:spcAft>
              <a:buFont typeface="Arial" panose="020B0604020202020204" pitchFamily="34" charset="0"/>
              <a:buChar char="•"/>
            </a:pPr>
            <a:r>
              <a:rPr lang="en-AU" sz="1200" dirty="0"/>
              <a:t>Commenced development of an IT portal to assist stakeholders track progress of their project (go-live expected later this year)</a:t>
            </a:r>
          </a:p>
          <a:p>
            <a:pPr marL="171450" indent="-171450">
              <a:spcBef>
                <a:spcPts val="263"/>
              </a:spcBef>
              <a:spcAft>
                <a:spcPts val="600"/>
              </a:spcAft>
              <a:buFont typeface="Arial" panose="020B0604020202020204" pitchFamily="34" charset="0"/>
              <a:buChar char="•"/>
            </a:pPr>
            <a:r>
              <a:rPr lang="en-AU" sz="1200" dirty="0"/>
              <a:t>Developed 2 new processes that will be subject of follow up workshops</a:t>
            </a:r>
          </a:p>
          <a:p>
            <a:pPr marL="628650" lvl="1" indent="-171450">
              <a:spcBef>
                <a:spcPts val="263"/>
              </a:spcBef>
              <a:spcAft>
                <a:spcPts val="600"/>
              </a:spcAft>
              <a:buFont typeface="Arial" panose="020B0604020202020204" pitchFamily="34" charset="0"/>
              <a:buChar char="•"/>
            </a:pPr>
            <a:r>
              <a:rPr lang="en-AU" sz="1200" dirty="0"/>
              <a:t>Master Plan review</a:t>
            </a:r>
          </a:p>
          <a:p>
            <a:pPr marL="628650" lvl="1" indent="-171450">
              <a:spcBef>
                <a:spcPts val="263"/>
              </a:spcBef>
              <a:spcAft>
                <a:spcPts val="600"/>
              </a:spcAft>
              <a:buFont typeface="Arial" panose="020B0604020202020204" pitchFamily="34" charset="0"/>
              <a:buChar char="•"/>
            </a:pPr>
            <a:r>
              <a:rPr lang="en-AU" sz="1200" dirty="0"/>
              <a:t>20 day construction tie-in</a:t>
            </a:r>
          </a:p>
          <a:p>
            <a:pPr marL="171450" indent="-171450">
              <a:spcBef>
                <a:spcPts val="263"/>
              </a:spcBef>
              <a:spcAft>
                <a:spcPts val="600"/>
              </a:spcAft>
              <a:buFont typeface="Arial" panose="020B0604020202020204" pitchFamily="34" charset="0"/>
              <a:buChar char="•"/>
            </a:pPr>
            <a:r>
              <a:rPr lang="en-AU" sz="1200" dirty="0"/>
              <a:t>Tabled a detailed report of our performance against 5 key stages of Option 2 development</a:t>
            </a:r>
          </a:p>
          <a:p>
            <a:pPr>
              <a:spcBef>
                <a:spcPts val="263"/>
              </a:spcBef>
              <a:spcAft>
                <a:spcPts val="600"/>
              </a:spcAft>
            </a:pPr>
            <a:endParaRPr lang="en-AU" sz="1200" dirty="0"/>
          </a:p>
        </p:txBody>
      </p:sp>
      <p:sp>
        <p:nvSpPr>
          <p:cNvPr id="46" name="Rectangle 45">
            <a:extLst>
              <a:ext uri="{FF2B5EF4-FFF2-40B4-BE49-F238E27FC236}">
                <a16:creationId xmlns:a16="http://schemas.microsoft.com/office/drawing/2014/main" id="{2C954D96-3A5F-4AB2-B5AC-AE3CDBFA012D}"/>
              </a:ext>
            </a:extLst>
          </p:cNvPr>
          <p:cNvSpPr/>
          <p:nvPr/>
        </p:nvSpPr>
        <p:spPr>
          <a:xfrm>
            <a:off x="5589475" y="1642623"/>
            <a:ext cx="3683905" cy="193147"/>
          </a:xfrm>
          <a:prstGeom prst="rect">
            <a:avLst/>
          </a:prstGeom>
          <a:solidFill>
            <a:schemeClr val="accent6">
              <a:lumMod val="75000"/>
            </a:schemeClr>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199" tIns="40100" rIns="80199" bIns="40100" numCol="1" spcCol="0" rtlCol="0" fromWordArt="0" anchor="ctr" anchorCtr="0" forceAA="0" compatLnSpc="1">
            <a:prstTxWarp prst="textNoShape">
              <a:avLst/>
            </a:prstTxWarp>
            <a:noAutofit/>
          </a:bodyPr>
          <a:lstStyle/>
          <a:p>
            <a:r>
              <a:rPr lang="en-AU" sz="1200" b="1" dirty="0">
                <a:solidFill>
                  <a:schemeClr val="bg1"/>
                </a:solidFill>
              </a:rPr>
              <a:t>Highlights</a:t>
            </a:r>
          </a:p>
        </p:txBody>
      </p:sp>
    </p:spTree>
    <p:extLst>
      <p:ext uri="{BB962C8B-B14F-4D97-AF65-F5344CB8AC3E}">
        <p14:creationId xmlns:p14="http://schemas.microsoft.com/office/powerpoint/2010/main" val="994291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sz="3200" dirty="0" err="1"/>
              <a:t>Powercor</a:t>
            </a:r>
            <a:r>
              <a:rPr lang="en-AU" sz="3200" dirty="0"/>
              <a:t> has committed to improving in 5 key stages of the connection process</a:t>
            </a:r>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grpSp>
        <p:nvGrpSpPr>
          <p:cNvPr id="12" name="Group 11">
            <a:extLst>
              <a:ext uri="{FF2B5EF4-FFF2-40B4-BE49-F238E27FC236}">
                <a16:creationId xmlns:a16="http://schemas.microsoft.com/office/drawing/2014/main" id="{16D00276-2BA3-4674-B006-F85951FA2C90}"/>
              </a:ext>
            </a:extLst>
          </p:cNvPr>
          <p:cNvGrpSpPr>
            <a:grpSpLocks/>
          </p:cNvGrpSpPr>
          <p:nvPr/>
        </p:nvGrpSpPr>
        <p:grpSpPr bwMode="auto">
          <a:xfrm>
            <a:off x="625077" y="2437130"/>
            <a:ext cx="618425" cy="583290"/>
            <a:chOff x="1673736" y="1680782"/>
            <a:chExt cx="630739" cy="585795"/>
          </a:xfrm>
        </p:grpSpPr>
        <p:sp>
          <p:nvSpPr>
            <p:cNvPr id="13" name="Oval 12">
              <a:extLst>
                <a:ext uri="{FF2B5EF4-FFF2-40B4-BE49-F238E27FC236}">
                  <a16:creationId xmlns:a16="http://schemas.microsoft.com/office/drawing/2014/main" id="{90E1AA9D-15F4-4197-80B7-F931C9CE45D0}"/>
                </a:ext>
              </a:extLst>
            </p:cNvPr>
            <p:cNvSpPr/>
            <p:nvPr/>
          </p:nvSpPr>
          <p:spPr>
            <a:xfrm>
              <a:off x="1673736" y="1680782"/>
              <a:ext cx="586290" cy="58579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t>1</a:t>
              </a:r>
              <a:endParaRPr lang="en-US" sz="1400" b="1" dirty="0"/>
            </a:p>
          </p:txBody>
        </p:sp>
        <p:sp>
          <p:nvSpPr>
            <p:cNvPr id="14" name="Oval 13">
              <a:extLst>
                <a:ext uri="{FF2B5EF4-FFF2-40B4-BE49-F238E27FC236}">
                  <a16:creationId xmlns:a16="http://schemas.microsoft.com/office/drawing/2014/main" id="{EE5A7F4C-B771-44AF-91D4-3E2E63B069C7}"/>
                </a:ext>
              </a:extLst>
            </p:cNvPr>
            <p:cNvSpPr/>
            <p:nvPr/>
          </p:nvSpPr>
          <p:spPr>
            <a:xfrm>
              <a:off x="1718183" y="1680782"/>
              <a:ext cx="586292" cy="58579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grpSp>
      <p:grpSp>
        <p:nvGrpSpPr>
          <p:cNvPr id="15" name="Group 14">
            <a:extLst>
              <a:ext uri="{FF2B5EF4-FFF2-40B4-BE49-F238E27FC236}">
                <a16:creationId xmlns:a16="http://schemas.microsoft.com/office/drawing/2014/main" id="{AE883D15-687F-4649-A760-B5DA1799EFFC}"/>
              </a:ext>
            </a:extLst>
          </p:cNvPr>
          <p:cNvGrpSpPr>
            <a:grpSpLocks/>
          </p:cNvGrpSpPr>
          <p:nvPr/>
        </p:nvGrpSpPr>
        <p:grpSpPr bwMode="auto">
          <a:xfrm>
            <a:off x="583747" y="3289620"/>
            <a:ext cx="701085" cy="609303"/>
            <a:chOff x="2135016" y="2294362"/>
            <a:chExt cx="798045" cy="708813"/>
          </a:xfrm>
        </p:grpSpPr>
        <p:grpSp>
          <p:nvGrpSpPr>
            <p:cNvPr id="16" name="Group 45">
              <a:extLst>
                <a:ext uri="{FF2B5EF4-FFF2-40B4-BE49-F238E27FC236}">
                  <a16:creationId xmlns:a16="http://schemas.microsoft.com/office/drawing/2014/main" id="{D459169A-01EF-4041-906B-AC96EB7D427B}"/>
                </a:ext>
              </a:extLst>
            </p:cNvPr>
            <p:cNvGrpSpPr>
              <a:grpSpLocks/>
            </p:cNvGrpSpPr>
            <p:nvPr/>
          </p:nvGrpSpPr>
          <p:grpSpPr bwMode="auto">
            <a:xfrm>
              <a:off x="2171289" y="2294362"/>
              <a:ext cx="753757" cy="708813"/>
              <a:chOff x="2171287" y="2294360"/>
              <a:chExt cx="753757" cy="708813"/>
            </a:xfrm>
          </p:grpSpPr>
          <p:sp>
            <p:nvSpPr>
              <p:cNvPr id="18" name="Oval 17">
                <a:extLst>
                  <a:ext uri="{FF2B5EF4-FFF2-40B4-BE49-F238E27FC236}">
                    <a16:creationId xmlns:a16="http://schemas.microsoft.com/office/drawing/2014/main" id="{0432E0A7-66AB-4C3E-B038-1A00407D6C6E}"/>
                  </a:ext>
                </a:extLst>
              </p:cNvPr>
              <p:cNvSpPr/>
              <p:nvPr/>
            </p:nvSpPr>
            <p:spPr>
              <a:xfrm>
                <a:off x="2171287" y="2294360"/>
                <a:ext cx="709138" cy="70881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sp>
            <p:nvSpPr>
              <p:cNvPr id="19" name="Oval 18">
                <a:extLst>
                  <a:ext uri="{FF2B5EF4-FFF2-40B4-BE49-F238E27FC236}">
                    <a16:creationId xmlns:a16="http://schemas.microsoft.com/office/drawing/2014/main" id="{8AFFEAD6-8893-485B-9DDE-C0493351E8EA}"/>
                  </a:ext>
                </a:extLst>
              </p:cNvPr>
              <p:cNvSpPr/>
              <p:nvPr/>
            </p:nvSpPr>
            <p:spPr>
              <a:xfrm>
                <a:off x="2215741" y="2294360"/>
                <a:ext cx="709136" cy="70881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grpSp>
        <p:sp>
          <p:nvSpPr>
            <p:cNvPr id="17" name="Rectangle 16">
              <a:extLst>
                <a:ext uri="{FF2B5EF4-FFF2-40B4-BE49-F238E27FC236}">
                  <a16:creationId xmlns:a16="http://schemas.microsoft.com/office/drawing/2014/main" id="{F6535629-4079-49F4-9A90-0CBD0E70BA98}"/>
                </a:ext>
              </a:extLst>
            </p:cNvPr>
            <p:cNvSpPr/>
            <p:nvPr/>
          </p:nvSpPr>
          <p:spPr>
            <a:xfrm>
              <a:off x="2135016" y="2417310"/>
              <a:ext cx="798045" cy="492254"/>
            </a:xfrm>
            <a:prstGeom prst="rect">
              <a:avLst/>
            </a:prstGeom>
          </p:spPr>
          <p:txBody>
            <a:bodyPr>
              <a:spAutoFit/>
            </a:bodyPr>
            <a:lstStyle/>
            <a:p>
              <a:pPr algn="ctr" eaLnBrk="1" fontAlgn="auto" hangingPunct="1">
                <a:spcBef>
                  <a:spcPts val="0"/>
                </a:spcBef>
                <a:spcAft>
                  <a:spcPts val="0"/>
                </a:spcAft>
                <a:defRPr/>
              </a:pPr>
              <a:r>
                <a:rPr lang="en-US" b="1" dirty="0">
                  <a:solidFill>
                    <a:schemeClr val="bg1"/>
                  </a:solidFill>
                  <a:ea typeface="Calibri" panose="020F0502020204030204" pitchFamily="34" charset="0"/>
                </a:rPr>
                <a:t>2</a:t>
              </a:r>
              <a:endParaRPr lang="en-US" b="1" dirty="0">
                <a:solidFill>
                  <a:schemeClr val="bg1"/>
                </a:solidFill>
              </a:endParaRPr>
            </a:p>
          </p:txBody>
        </p:sp>
      </p:grpSp>
      <p:grpSp>
        <p:nvGrpSpPr>
          <p:cNvPr id="20" name="Group 19">
            <a:extLst>
              <a:ext uri="{FF2B5EF4-FFF2-40B4-BE49-F238E27FC236}">
                <a16:creationId xmlns:a16="http://schemas.microsoft.com/office/drawing/2014/main" id="{C1E99727-5F35-45F5-902E-0CF1DB73A974}"/>
              </a:ext>
            </a:extLst>
          </p:cNvPr>
          <p:cNvGrpSpPr>
            <a:grpSpLocks/>
          </p:cNvGrpSpPr>
          <p:nvPr/>
        </p:nvGrpSpPr>
        <p:grpSpPr bwMode="auto">
          <a:xfrm>
            <a:off x="496139" y="4245613"/>
            <a:ext cx="876300" cy="642938"/>
            <a:chOff x="2298581" y="3158380"/>
            <a:chExt cx="1169087" cy="857663"/>
          </a:xfrm>
        </p:grpSpPr>
        <p:grpSp>
          <p:nvGrpSpPr>
            <p:cNvPr id="21" name="Group 46">
              <a:extLst>
                <a:ext uri="{FF2B5EF4-FFF2-40B4-BE49-F238E27FC236}">
                  <a16:creationId xmlns:a16="http://schemas.microsoft.com/office/drawing/2014/main" id="{10FAEA24-10D6-4444-BC8F-509421FF7647}"/>
                </a:ext>
              </a:extLst>
            </p:cNvPr>
            <p:cNvGrpSpPr>
              <a:grpSpLocks/>
            </p:cNvGrpSpPr>
            <p:nvPr/>
          </p:nvGrpSpPr>
          <p:grpSpPr bwMode="auto">
            <a:xfrm>
              <a:off x="2451081" y="3158380"/>
              <a:ext cx="902607" cy="857663"/>
              <a:chOff x="2451079" y="3158378"/>
              <a:chExt cx="902607" cy="857663"/>
            </a:xfrm>
          </p:grpSpPr>
          <p:sp>
            <p:nvSpPr>
              <p:cNvPr id="23" name="Oval 22">
                <a:extLst>
                  <a:ext uri="{FF2B5EF4-FFF2-40B4-BE49-F238E27FC236}">
                    <a16:creationId xmlns:a16="http://schemas.microsoft.com/office/drawing/2014/main" id="{D91BCE90-E94E-493F-8193-2847AA15ABF9}"/>
                  </a:ext>
                </a:extLst>
              </p:cNvPr>
              <p:cNvSpPr/>
              <p:nvPr/>
            </p:nvSpPr>
            <p:spPr>
              <a:xfrm>
                <a:off x="2451068" y="3158378"/>
                <a:ext cx="857755" cy="85766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sp>
            <p:nvSpPr>
              <p:cNvPr id="24" name="Oval 23">
                <a:extLst>
                  <a:ext uri="{FF2B5EF4-FFF2-40B4-BE49-F238E27FC236}">
                    <a16:creationId xmlns:a16="http://schemas.microsoft.com/office/drawing/2014/main" id="{6A2C505C-9A3A-4A60-8982-CB0703613E56}"/>
                  </a:ext>
                </a:extLst>
              </p:cNvPr>
              <p:cNvSpPr/>
              <p:nvPr/>
            </p:nvSpPr>
            <p:spPr>
              <a:xfrm>
                <a:off x="2495545" y="3158378"/>
                <a:ext cx="857754" cy="85766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grpSp>
        <p:sp>
          <p:nvSpPr>
            <p:cNvPr id="22" name="Rectangle 21">
              <a:extLst>
                <a:ext uri="{FF2B5EF4-FFF2-40B4-BE49-F238E27FC236}">
                  <a16:creationId xmlns:a16="http://schemas.microsoft.com/office/drawing/2014/main" id="{BCE4F74D-0F51-49D3-9BF8-A6B648DBCC16}"/>
                </a:ext>
              </a:extLst>
            </p:cNvPr>
            <p:cNvSpPr/>
            <p:nvPr/>
          </p:nvSpPr>
          <p:spPr>
            <a:xfrm>
              <a:off x="2298581" y="3308736"/>
              <a:ext cx="1169087" cy="533737"/>
            </a:xfrm>
            <a:prstGeom prst="rect">
              <a:avLst/>
            </a:prstGeom>
          </p:spPr>
          <p:txBody>
            <a:bodyPr>
              <a:spAutoFit/>
            </a:bodyPr>
            <a:lstStyle/>
            <a:p>
              <a:pPr algn="ctr" eaLnBrk="1" fontAlgn="auto" hangingPunct="1">
                <a:spcBef>
                  <a:spcPts val="0"/>
                </a:spcBef>
                <a:spcAft>
                  <a:spcPts val="0"/>
                </a:spcAft>
                <a:defRPr/>
              </a:pPr>
              <a:r>
                <a:rPr lang="en-US" sz="2000" b="1" dirty="0">
                  <a:solidFill>
                    <a:schemeClr val="bg1"/>
                  </a:solidFill>
                  <a:ea typeface="Calibri" panose="020F0502020204030204" pitchFamily="34" charset="0"/>
                </a:rPr>
                <a:t>3</a:t>
              </a:r>
              <a:endParaRPr lang="en-US" sz="1000" b="1" dirty="0">
                <a:solidFill>
                  <a:schemeClr val="bg1"/>
                </a:solidFill>
              </a:endParaRPr>
            </a:p>
          </p:txBody>
        </p:sp>
      </p:grpSp>
      <p:grpSp>
        <p:nvGrpSpPr>
          <p:cNvPr id="25" name="Group 24">
            <a:extLst>
              <a:ext uri="{FF2B5EF4-FFF2-40B4-BE49-F238E27FC236}">
                <a16:creationId xmlns:a16="http://schemas.microsoft.com/office/drawing/2014/main" id="{A40A72CA-F975-4A84-B4EF-B1E2E427715B}"/>
              </a:ext>
            </a:extLst>
          </p:cNvPr>
          <p:cNvGrpSpPr>
            <a:grpSpLocks/>
          </p:cNvGrpSpPr>
          <p:nvPr/>
        </p:nvGrpSpPr>
        <p:grpSpPr bwMode="auto">
          <a:xfrm>
            <a:off x="534373" y="5134091"/>
            <a:ext cx="799832" cy="583290"/>
            <a:chOff x="2455518" y="4230582"/>
            <a:chExt cx="729697" cy="532541"/>
          </a:xfrm>
        </p:grpSpPr>
        <p:grpSp>
          <p:nvGrpSpPr>
            <p:cNvPr id="26" name="Group 47">
              <a:extLst>
                <a:ext uri="{FF2B5EF4-FFF2-40B4-BE49-F238E27FC236}">
                  <a16:creationId xmlns:a16="http://schemas.microsoft.com/office/drawing/2014/main" id="{B9977377-1BBE-4065-B7B3-F5BCC23E0CD9}"/>
                </a:ext>
              </a:extLst>
            </p:cNvPr>
            <p:cNvGrpSpPr>
              <a:grpSpLocks/>
            </p:cNvGrpSpPr>
            <p:nvPr/>
          </p:nvGrpSpPr>
          <p:grpSpPr bwMode="auto">
            <a:xfrm>
              <a:off x="2525695" y="4230582"/>
              <a:ext cx="577485" cy="532541"/>
              <a:chOff x="2525693" y="4230580"/>
              <a:chExt cx="577485" cy="532541"/>
            </a:xfrm>
          </p:grpSpPr>
          <p:sp>
            <p:nvSpPr>
              <p:cNvPr id="28" name="Oval 27">
                <a:extLst>
                  <a:ext uri="{FF2B5EF4-FFF2-40B4-BE49-F238E27FC236}">
                    <a16:creationId xmlns:a16="http://schemas.microsoft.com/office/drawing/2014/main" id="{FF1D27D3-F7DA-4AFB-B5E1-385DDD7CB838}"/>
                  </a:ext>
                </a:extLst>
              </p:cNvPr>
              <p:cNvSpPr/>
              <p:nvPr/>
            </p:nvSpPr>
            <p:spPr>
              <a:xfrm>
                <a:off x="2526532" y="4230580"/>
                <a:ext cx="532424" cy="532541"/>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sp>
            <p:nvSpPr>
              <p:cNvPr id="29" name="Oval 28">
                <a:extLst>
                  <a:ext uri="{FF2B5EF4-FFF2-40B4-BE49-F238E27FC236}">
                    <a16:creationId xmlns:a16="http://schemas.microsoft.com/office/drawing/2014/main" id="{A8ED20FF-5AEB-408E-9BC3-386A15D15AA4}"/>
                  </a:ext>
                </a:extLst>
              </p:cNvPr>
              <p:cNvSpPr/>
              <p:nvPr/>
            </p:nvSpPr>
            <p:spPr>
              <a:xfrm>
                <a:off x="2571078" y="4230580"/>
                <a:ext cx="532423" cy="532541"/>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grpSp>
        <p:sp>
          <p:nvSpPr>
            <p:cNvPr id="27" name="Rectangle 26">
              <a:extLst>
                <a:ext uri="{FF2B5EF4-FFF2-40B4-BE49-F238E27FC236}">
                  <a16:creationId xmlns:a16="http://schemas.microsoft.com/office/drawing/2014/main" id="{362C4887-96B6-4EA1-BBC6-53EDBD8BA72F}"/>
                </a:ext>
              </a:extLst>
            </p:cNvPr>
            <p:cNvSpPr/>
            <p:nvPr/>
          </p:nvSpPr>
          <p:spPr>
            <a:xfrm>
              <a:off x="2455518" y="4308530"/>
              <a:ext cx="729697" cy="407941"/>
            </a:xfrm>
            <a:prstGeom prst="rect">
              <a:avLst/>
            </a:prstGeom>
          </p:spPr>
          <p:txBody>
            <a:bodyPr>
              <a:spAutoFit/>
            </a:bodyPr>
            <a:lstStyle/>
            <a:p>
              <a:pPr algn="ctr" eaLnBrk="1" fontAlgn="auto" hangingPunct="1">
                <a:spcBef>
                  <a:spcPts val="0"/>
                </a:spcBef>
                <a:spcAft>
                  <a:spcPts val="0"/>
                </a:spcAft>
                <a:defRPr/>
              </a:pPr>
              <a:r>
                <a:rPr lang="en-US" b="1" dirty="0">
                  <a:solidFill>
                    <a:schemeClr val="bg1"/>
                  </a:solidFill>
                  <a:ea typeface="Calibri" panose="020F0502020204030204" pitchFamily="34" charset="0"/>
                </a:rPr>
                <a:t>4</a:t>
              </a:r>
              <a:endParaRPr lang="en-US" sz="1600" b="1" dirty="0">
                <a:solidFill>
                  <a:schemeClr val="bg1"/>
                </a:solidFill>
              </a:endParaRPr>
            </a:p>
          </p:txBody>
        </p:sp>
      </p:grpSp>
      <p:grpSp>
        <p:nvGrpSpPr>
          <p:cNvPr id="30" name="Group 29">
            <a:extLst>
              <a:ext uri="{FF2B5EF4-FFF2-40B4-BE49-F238E27FC236}">
                <a16:creationId xmlns:a16="http://schemas.microsoft.com/office/drawing/2014/main" id="{FFAA8F1A-1F40-415A-9F92-A35A17AF8450}"/>
              </a:ext>
            </a:extLst>
          </p:cNvPr>
          <p:cNvGrpSpPr>
            <a:grpSpLocks/>
          </p:cNvGrpSpPr>
          <p:nvPr/>
        </p:nvGrpSpPr>
        <p:grpSpPr bwMode="auto">
          <a:xfrm>
            <a:off x="415380" y="6036712"/>
            <a:ext cx="963930" cy="601901"/>
            <a:chOff x="2101621" y="4921791"/>
            <a:chExt cx="714985" cy="440116"/>
          </a:xfrm>
        </p:grpSpPr>
        <p:grpSp>
          <p:nvGrpSpPr>
            <p:cNvPr id="31" name="Group 48">
              <a:extLst>
                <a:ext uri="{FF2B5EF4-FFF2-40B4-BE49-F238E27FC236}">
                  <a16:creationId xmlns:a16="http://schemas.microsoft.com/office/drawing/2014/main" id="{9AC9C8F0-3629-4D07-88CB-FD129749B39A}"/>
                </a:ext>
              </a:extLst>
            </p:cNvPr>
            <p:cNvGrpSpPr>
              <a:grpSpLocks/>
            </p:cNvGrpSpPr>
            <p:nvPr/>
          </p:nvGrpSpPr>
          <p:grpSpPr bwMode="auto">
            <a:xfrm>
              <a:off x="2240651" y="4921791"/>
              <a:ext cx="485060" cy="440116"/>
              <a:chOff x="2240651" y="4921791"/>
              <a:chExt cx="485060" cy="440116"/>
            </a:xfrm>
          </p:grpSpPr>
          <p:sp>
            <p:nvSpPr>
              <p:cNvPr id="33" name="Oval 32">
                <a:extLst>
                  <a:ext uri="{FF2B5EF4-FFF2-40B4-BE49-F238E27FC236}">
                    <a16:creationId xmlns:a16="http://schemas.microsoft.com/office/drawing/2014/main" id="{D3DD8B3A-0FFE-40CB-A243-9AB08AA439DE}"/>
                  </a:ext>
                </a:extLst>
              </p:cNvPr>
              <p:cNvSpPr/>
              <p:nvPr/>
            </p:nvSpPr>
            <p:spPr>
              <a:xfrm>
                <a:off x="2241233" y="4921791"/>
                <a:ext cx="439991" cy="44011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sp>
            <p:nvSpPr>
              <p:cNvPr id="34" name="Oval 33">
                <a:extLst>
                  <a:ext uri="{FF2B5EF4-FFF2-40B4-BE49-F238E27FC236}">
                    <a16:creationId xmlns:a16="http://schemas.microsoft.com/office/drawing/2014/main" id="{2ED85EE7-D2EE-4347-96DF-7D7A1383DBEB}"/>
                  </a:ext>
                </a:extLst>
              </p:cNvPr>
              <p:cNvSpPr/>
              <p:nvPr/>
            </p:nvSpPr>
            <p:spPr>
              <a:xfrm>
                <a:off x="2285655" y="4921791"/>
                <a:ext cx="439991" cy="4401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b="1"/>
              </a:p>
            </p:txBody>
          </p:sp>
        </p:grpSp>
        <p:sp>
          <p:nvSpPr>
            <p:cNvPr id="32" name="Rectangle 31">
              <a:extLst>
                <a:ext uri="{FF2B5EF4-FFF2-40B4-BE49-F238E27FC236}">
                  <a16:creationId xmlns:a16="http://schemas.microsoft.com/office/drawing/2014/main" id="{C9FBBA1A-9FDB-4F39-89BD-97B234AAEC77}"/>
                </a:ext>
              </a:extLst>
            </p:cNvPr>
            <p:cNvSpPr/>
            <p:nvPr/>
          </p:nvSpPr>
          <p:spPr>
            <a:xfrm>
              <a:off x="2101621" y="5001070"/>
              <a:ext cx="714985" cy="272310"/>
            </a:xfrm>
            <a:prstGeom prst="rect">
              <a:avLst/>
            </a:prstGeom>
          </p:spPr>
          <p:txBody>
            <a:bodyPr>
              <a:spAutoFit/>
            </a:bodyPr>
            <a:lstStyle/>
            <a:p>
              <a:pPr algn="ctr" eaLnBrk="1" fontAlgn="auto" hangingPunct="1">
                <a:spcBef>
                  <a:spcPts val="0"/>
                </a:spcBef>
                <a:spcAft>
                  <a:spcPts val="0"/>
                </a:spcAft>
                <a:defRPr/>
              </a:pPr>
              <a:r>
                <a:rPr lang="en-US" sz="1600" b="1" dirty="0">
                  <a:solidFill>
                    <a:schemeClr val="bg1"/>
                  </a:solidFill>
                  <a:ea typeface="Calibri" panose="020F0502020204030204" pitchFamily="34" charset="0"/>
                </a:rPr>
                <a:t>5</a:t>
              </a:r>
              <a:endParaRPr lang="en-US" sz="1600" b="1" dirty="0">
                <a:solidFill>
                  <a:schemeClr val="bg1"/>
                </a:solidFill>
              </a:endParaRPr>
            </a:p>
          </p:txBody>
        </p:sp>
      </p:grpSp>
      <p:sp>
        <p:nvSpPr>
          <p:cNvPr id="35" name="Rectangle 34">
            <a:extLst>
              <a:ext uri="{FF2B5EF4-FFF2-40B4-BE49-F238E27FC236}">
                <a16:creationId xmlns:a16="http://schemas.microsoft.com/office/drawing/2014/main" id="{65BAC13D-98C0-49C6-B804-CDBC1451EA3E}"/>
              </a:ext>
            </a:extLst>
          </p:cNvPr>
          <p:cNvSpPr/>
          <p:nvPr/>
        </p:nvSpPr>
        <p:spPr bwMode="auto">
          <a:xfrm flipH="1">
            <a:off x="1319945" y="2466074"/>
            <a:ext cx="1273213" cy="425758"/>
          </a:xfrm>
          <a:prstGeom prst="rect">
            <a:avLst/>
          </a:prstGeom>
        </p:spPr>
        <p:txBody>
          <a:bodyPr wrap="square">
            <a:spAutoFit/>
          </a:bodyPr>
          <a:lstStyle/>
          <a:p>
            <a:pPr eaLnBrk="1" fontAlgn="auto" hangingPunct="1">
              <a:lnSpc>
                <a:spcPts val="1320"/>
              </a:lnSpc>
              <a:spcBef>
                <a:spcPts val="0"/>
              </a:spcBef>
              <a:spcAft>
                <a:spcPts val="0"/>
              </a:spcAft>
              <a:defRPr/>
            </a:pPr>
            <a:r>
              <a:rPr lang="en-US" sz="1400" dirty="0">
                <a:solidFill>
                  <a:schemeClr val="accent1"/>
                </a:solidFill>
                <a:ea typeface="Calibri" panose="020F0502020204030204" pitchFamily="34" charset="0"/>
                <a:cs typeface="Arial" panose="020B0604020202020204" pitchFamily="34" charset="0"/>
              </a:rPr>
              <a:t>Master </a:t>
            </a:r>
          </a:p>
          <a:p>
            <a:pPr eaLnBrk="1" fontAlgn="auto" hangingPunct="1">
              <a:lnSpc>
                <a:spcPts val="1320"/>
              </a:lnSpc>
              <a:spcBef>
                <a:spcPts val="0"/>
              </a:spcBef>
              <a:spcAft>
                <a:spcPts val="0"/>
              </a:spcAft>
              <a:defRPr/>
            </a:pPr>
            <a:r>
              <a:rPr lang="en-US" sz="1400" dirty="0">
                <a:solidFill>
                  <a:schemeClr val="accent1"/>
                </a:solidFill>
                <a:ea typeface="Calibri" panose="020F0502020204030204" pitchFamily="34" charset="0"/>
                <a:cs typeface="Arial" panose="020B0604020202020204" pitchFamily="34" charset="0"/>
              </a:rPr>
              <a:t>plan review</a:t>
            </a:r>
            <a:endParaRPr lang="en-US" sz="1400" dirty="0">
              <a:solidFill>
                <a:schemeClr val="accent1"/>
              </a:solidFill>
              <a:latin typeface="+mn-lt"/>
              <a:ea typeface="Calibri" panose="020F0502020204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A4CA404-5B8A-4BBB-939E-73D8B7A00563}"/>
              </a:ext>
            </a:extLst>
          </p:cNvPr>
          <p:cNvSpPr/>
          <p:nvPr/>
        </p:nvSpPr>
        <p:spPr bwMode="auto">
          <a:xfrm flipH="1">
            <a:off x="1319946" y="3452512"/>
            <a:ext cx="1006429" cy="425758"/>
          </a:xfrm>
          <a:prstGeom prst="rect">
            <a:avLst/>
          </a:prstGeom>
        </p:spPr>
        <p:txBody>
          <a:bodyPr wrap="square">
            <a:spAutoFit/>
          </a:bodyPr>
          <a:lstStyle/>
          <a:p>
            <a:pPr eaLnBrk="1" fontAlgn="auto" hangingPunct="1">
              <a:lnSpc>
                <a:spcPts val="1320"/>
              </a:lnSpc>
              <a:spcBef>
                <a:spcPts val="0"/>
              </a:spcBef>
              <a:spcAft>
                <a:spcPts val="0"/>
              </a:spcAft>
              <a:defRPr/>
            </a:pPr>
            <a:r>
              <a:rPr lang="en-US" sz="1400" dirty="0">
                <a:solidFill>
                  <a:schemeClr val="accent3"/>
                </a:solidFill>
                <a:latin typeface="+mn-lt"/>
                <a:ea typeface="Calibri" panose="020F0502020204030204" pitchFamily="34" charset="0"/>
                <a:cs typeface="Arial" panose="020B0604020202020204" pitchFamily="34" charset="0"/>
              </a:rPr>
              <a:t>Design </a:t>
            </a:r>
          </a:p>
          <a:p>
            <a:pPr eaLnBrk="1" fontAlgn="auto" hangingPunct="1">
              <a:lnSpc>
                <a:spcPts val="1320"/>
              </a:lnSpc>
              <a:spcBef>
                <a:spcPts val="0"/>
              </a:spcBef>
              <a:spcAft>
                <a:spcPts val="0"/>
              </a:spcAft>
              <a:defRPr/>
            </a:pPr>
            <a:r>
              <a:rPr lang="en-US" sz="1400" dirty="0">
                <a:solidFill>
                  <a:schemeClr val="accent3"/>
                </a:solidFill>
                <a:ea typeface="Calibri" panose="020F0502020204030204" pitchFamily="34" charset="0"/>
                <a:cs typeface="Arial" panose="020B0604020202020204" pitchFamily="34" charset="0"/>
              </a:rPr>
              <a:t>review</a:t>
            </a:r>
            <a:endParaRPr lang="en-US" sz="1400" dirty="0">
              <a:solidFill>
                <a:schemeClr val="accent3"/>
              </a:solidFill>
              <a:latin typeface="+mn-lt"/>
              <a:cs typeface="Arial" panose="020B0604020202020204" pitchFamily="34" charset="0"/>
            </a:endParaRPr>
          </a:p>
        </p:txBody>
      </p:sp>
      <p:sp>
        <p:nvSpPr>
          <p:cNvPr id="37" name="Rectangle 36">
            <a:extLst>
              <a:ext uri="{FF2B5EF4-FFF2-40B4-BE49-F238E27FC236}">
                <a16:creationId xmlns:a16="http://schemas.microsoft.com/office/drawing/2014/main" id="{32694CF1-3146-4EF2-9D35-F34B08FACE23}"/>
              </a:ext>
            </a:extLst>
          </p:cNvPr>
          <p:cNvSpPr/>
          <p:nvPr/>
        </p:nvSpPr>
        <p:spPr bwMode="auto">
          <a:xfrm flipH="1">
            <a:off x="1319946" y="5274582"/>
            <a:ext cx="1103312" cy="425758"/>
          </a:xfrm>
          <a:prstGeom prst="rect">
            <a:avLst/>
          </a:prstGeom>
        </p:spPr>
        <p:txBody>
          <a:bodyPr wrap="square">
            <a:spAutoFit/>
          </a:bodyPr>
          <a:lstStyle/>
          <a:p>
            <a:pPr eaLnBrk="1" fontAlgn="auto" hangingPunct="1">
              <a:lnSpc>
                <a:spcPts val="1320"/>
              </a:lnSpc>
              <a:spcBef>
                <a:spcPts val="0"/>
              </a:spcBef>
              <a:spcAft>
                <a:spcPts val="0"/>
              </a:spcAft>
              <a:defRPr/>
            </a:pPr>
            <a:r>
              <a:rPr lang="en-US" sz="1400" dirty="0">
                <a:solidFill>
                  <a:schemeClr val="accent3"/>
                </a:solidFill>
                <a:latin typeface="+mn-lt"/>
                <a:cs typeface="Arial" panose="020B0604020202020204" pitchFamily="34" charset="0"/>
              </a:rPr>
              <a:t>Practical completion</a:t>
            </a:r>
          </a:p>
        </p:txBody>
      </p:sp>
      <p:sp>
        <p:nvSpPr>
          <p:cNvPr id="38" name="Rectangle 37">
            <a:extLst>
              <a:ext uri="{FF2B5EF4-FFF2-40B4-BE49-F238E27FC236}">
                <a16:creationId xmlns:a16="http://schemas.microsoft.com/office/drawing/2014/main" id="{44756357-0E86-4BFE-AF71-7172A3A33107}"/>
              </a:ext>
            </a:extLst>
          </p:cNvPr>
          <p:cNvSpPr/>
          <p:nvPr/>
        </p:nvSpPr>
        <p:spPr bwMode="auto">
          <a:xfrm flipH="1">
            <a:off x="1319946" y="6183504"/>
            <a:ext cx="1211864" cy="425758"/>
          </a:xfrm>
          <a:prstGeom prst="rect">
            <a:avLst/>
          </a:prstGeom>
        </p:spPr>
        <p:txBody>
          <a:bodyPr wrap="square">
            <a:spAutoFit/>
          </a:bodyPr>
          <a:lstStyle/>
          <a:p>
            <a:pPr eaLnBrk="1" fontAlgn="auto" hangingPunct="1">
              <a:lnSpc>
                <a:spcPts val="1320"/>
              </a:lnSpc>
              <a:spcBef>
                <a:spcPts val="0"/>
              </a:spcBef>
              <a:spcAft>
                <a:spcPts val="0"/>
              </a:spcAft>
              <a:defRPr/>
            </a:pPr>
            <a:r>
              <a:rPr lang="en-US" sz="1400" dirty="0">
                <a:solidFill>
                  <a:schemeClr val="accent1"/>
                </a:solidFill>
                <a:latin typeface="+mn-lt"/>
                <a:ea typeface="Calibri" panose="020F0502020204030204" pitchFamily="34" charset="0"/>
                <a:cs typeface="Arial" panose="020B0604020202020204" pitchFamily="34" charset="0"/>
              </a:rPr>
              <a:t>Construction ‘tie-in’</a:t>
            </a:r>
          </a:p>
        </p:txBody>
      </p:sp>
      <p:sp>
        <p:nvSpPr>
          <p:cNvPr id="41" name="Rectangle 40">
            <a:extLst>
              <a:ext uri="{FF2B5EF4-FFF2-40B4-BE49-F238E27FC236}">
                <a16:creationId xmlns:a16="http://schemas.microsoft.com/office/drawing/2014/main" id="{0B1BA3A4-7992-4916-A0BC-FE3C45064E9B}"/>
              </a:ext>
            </a:extLst>
          </p:cNvPr>
          <p:cNvSpPr/>
          <p:nvPr/>
        </p:nvSpPr>
        <p:spPr bwMode="auto">
          <a:xfrm flipH="1">
            <a:off x="1319946" y="4361814"/>
            <a:ext cx="1273214" cy="425758"/>
          </a:xfrm>
          <a:prstGeom prst="rect">
            <a:avLst/>
          </a:prstGeom>
        </p:spPr>
        <p:txBody>
          <a:bodyPr wrap="square">
            <a:spAutoFit/>
          </a:bodyPr>
          <a:lstStyle/>
          <a:p>
            <a:pPr eaLnBrk="1" fontAlgn="auto" hangingPunct="1">
              <a:lnSpc>
                <a:spcPts val="1320"/>
              </a:lnSpc>
              <a:spcBef>
                <a:spcPts val="0"/>
              </a:spcBef>
              <a:spcAft>
                <a:spcPts val="0"/>
              </a:spcAft>
              <a:defRPr/>
            </a:pPr>
            <a:r>
              <a:rPr lang="en-US" sz="1400" dirty="0">
                <a:solidFill>
                  <a:schemeClr val="accent4"/>
                </a:solidFill>
                <a:latin typeface="+mn-lt"/>
                <a:cs typeface="Arial" panose="020B0604020202020204" pitchFamily="34" charset="0"/>
              </a:rPr>
              <a:t>Construction </a:t>
            </a:r>
          </a:p>
          <a:p>
            <a:pPr eaLnBrk="1" fontAlgn="auto" hangingPunct="1">
              <a:lnSpc>
                <a:spcPts val="1320"/>
              </a:lnSpc>
              <a:spcBef>
                <a:spcPts val="0"/>
              </a:spcBef>
              <a:spcAft>
                <a:spcPts val="0"/>
              </a:spcAft>
              <a:defRPr/>
            </a:pPr>
            <a:r>
              <a:rPr lang="en-US" sz="1400" dirty="0">
                <a:solidFill>
                  <a:schemeClr val="accent4"/>
                </a:solidFill>
                <a:cs typeface="Arial" panose="020B0604020202020204" pitchFamily="34" charset="0"/>
              </a:rPr>
              <a:t>a</a:t>
            </a:r>
            <a:r>
              <a:rPr lang="en-US" sz="1400" dirty="0">
                <a:solidFill>
                  <a:schemeClr val="accent4"/>
                </a:solidFill>
                <a:latin typeface="+mn-lt"/>
                <a:cs typeface="Arial" panose="020B0604020202020204" pitchFamily="34" charset="0"/>
              </a:rPr>
              <a:t>udit</a:t>
            </a:r>
          </a:p>
        </p:txBody>
      </p:sp>
      <p:sp>
        <p:nvSpPr>
          <p:cNvPr id="7" name="Rectangle 6">
            <a:extLst>
              <a:ext uri="{FF2B5EF4-FFF2-40B4-BE49-F238E27FC236}">
                <a16:creationId xmlns:a16="http://schemas.microsoft.com/office/drawing/2014/main" id="{25E34229-7A59-4DB9-BE29-061123A12CCA}"/>
              </a:ext>
            </a:extLst>
          </p:cNvPr>
          <p:cNvSpPr/>
          <p:nvPr/>
        </p:nvSpPr>
        <p:spPr>
          <a:xfrm>
            <a:off x="2855253" y="2456838"/>
            <a:ext cx="4428085" cy="39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accent4"/>
                </a:solidFill>
              </a:rPr>
              <a:t>Replace staged scopes with a Master Plan review process – target to complete Master Plan reviews in 10 business days</a:t>
            </a:r>
          </a:p>
        </p:txBody>
      </p:sp>
      <p:sp>
        <p:nvSpPr>
          <p:cNvPr id="42" name="Rectangle 41">
            <a:extLst>
              <a:ext uri="{FF2B5EF4-FFF2-40B4-BE49-F238E27FC236}">
                <a16:creationId xmlns:a16="http://schemas.microsoft.com/office/drawing/2014/main" id="{E662BBB1-0DE9-4BFD-BD7E-39036A549109}"/>
              </a:ext>
            </a:extLst>
          </p:cNvPr>
          <p:cNvSpPr/>
          <p:nvPr/>
        </p:nvSpPr>
        <p:spPr>
          <a:xfrm>
            <a:off x="2855253" y="3449522"/>
            <a:ext cx="4428085" cy="39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accent4"/>
                </a:solidFill>
              </a:rPr>
              <a:t>Target completion of design plan audits and </a:t>
            </a:r>
            <a:r>
              <a:rPr lang="en-AU" sz="1100" b="1" dirty="0">
                <a:solidFill>
                  <a:schemeClr val="accent4"/>
                </a:solidFill>
              </a:rPr>
              <a:t>re-audits within 20 business days</a:t>
            </a:r>
          </a:p>
        </p:txBody>
      </p:sp>
      <p:sp>
        <p:nvSpPr>
          <p:cNvPr id="43" name="Rectangle 42">
            <a:extLst>
              <a:ext uri="{FF2B5EF4-FFF2-40B4-BE49-F238E27FC236}">
                <a16:creationId xmlns:a16="http://schemas.microsoft.com/office/drawing/2014/main" id="{CA01BA8A-9309-4D29-B6DA-745E9D1E8EE1}"/>
              </a:ext>
            </a:extLst>
          </p:cNvPr>
          <p:cNvSpPr/>
          <p:nvPr/>
        </p:nvSpPr>
        <p:spPr>
          <a:xfrm>
            <a:off x="2848799" y="4352358"/>
            <a:ext cx="4299034" cy="39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accent4"/>
                </a:solidFill>
              </a:rPr>
              <a:t>Complete construction audit (from request to final report) </a:t>
            </a:r>
            <a:r>
              <a:rPr lang="en-AU" sz="1100" b="1" dirty="0">
                <a:solidFill>
                  <a:schemeClr val="accent4"/>
                </a:solidFill>
              </a:rPr>
              <a:t>within 5 to 8 business days</a:t>
            </a:r>
          </a:p>
        </p:txBody>
      </p:sp>
      <p:sp>
        <p:nvSpPr>
          <p:cNvPr id="44" name="Rectangle 43">
            <a:extLst>
              <a:ext uri="{FF2B5EF4-FFF2-40B4-BE49-F238E27FC236}">
                <a16:creationId xmlns:a16="http://schemas.microsoft.com/office/drawing/2014/main" id="{0C2B8AB4-A5ED-4E38-B667-62EEB2F67B8C}"/>
              </a:ext>
            </a:extLst>
          </p:cNvPr>
          <p:cNvSpPr/>
          <p:nvPr/>
        </p:nvSpPr>
        <p:spPr>
          <a:xfrm>
            <a:off x="2855253" y="5259008"/>
            <a:ext cx="4428085" cy="39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accent4"/>
                </a:solidFill>
              </a:rPr>
              <a:t>Grant practical completion in </a:t>
            </a:r>
            <a:r>
              <a:rPr lang="en-AU" sz="1100" b="1" dirty="0">
                <a:solidFill>
                  <a:schemeClr val="accent4"/>
                </a:solidFill>
              </a:rPr>
              <a:t>less than 10 business days</a:t>
            </a:r>
            <a:r>
              <a:rPr lang="en-AU" sz="1100" dirty="0">
                <a:solidFill>
                  <a:schemeClr val="accent4"/>
                </a:solidFill>
              </a:rPr>
              <a:t> from request</a:t>
            </a:r>
          </a:p>
        </p:txBody>
      </p:sp>
      <p:sp>
        <p:nvSpPr>
          <p:cNvPr id="45" name="Rectangle 44">
            <a:extLst>
              <a:ext uri="{FF2B5EF4-FFF2-40B4-BE49-F238E27FC236}">
                <a16:creationId xmlns:a16="http://schemas.microsoft.com/office/drawing/2014/main" id="{A5B183C7-E59A-4106-8005-B1BADCAF71EE}"/>
              </a:ext>
            </a:extLst>
          </p:cNvPr>
          <p:cNvSpPr/>
          <p:nvPr/>
        </p:nvSpPr>
        <p:spPr>
          <a:xfrm>
            <a:off x="2844882" y="6178548"/>
            <a:ext cx="4220694" cy="392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accent4"/>
                </a:solidFill>
              </a:rPr>
              <a:t>Meet customer dates and implement new process to offer </a:t>
            </a:r>
            <a:r>
              <a:rPr lang="en-AU" sz="1100" b="1" dirty="0">
                <a:solidFill>
                  <a:schemeClr val="accent4"/>
                </a:solidFill>
              </a:rPr>
              <a:t>the option of a 20-business day construction tie in</a:t>
            </a:r>
            <a:endParaRPr lang="en-AU" sz="1100" b="1" dirty="0">
              <a:solidFill>
                <a:schemeClr val="accent4"/>
              </a:solidFill>
              <a:highlight>
                <a:srgbClr val="FFFF00"/>
              </a:highlight>
            </a:endParaRPr>
          </a:p>
        </p:txBody>
      </p:sp>
      <p:cxnSp>
        <p:nvCxnSpPr>
          <p:cNvPr id="46" name="Straight Connector 45">
            <a:extLst>
              <a:ext uri="{FF2B5EF4-FFF2-40B4-BE49-F238E27FC236}">
                <a16:creationId xmlns:a16="http://schemas.microsoft.com/office/drawing/2014/main" id="{C6AE272C-2C54-4E1B-81E2-1B3D79999E13}"/>
              </a:ext>
            </a:extLst>
          </p:cNvPr>
          <p:cNvCxnSpPr/>
          <p:nvPr/>
        </p:nvCxnSpPr>
        <p:spPr>
          <a:xfrm>
            <a:off x="2784350" y="2392885"/>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6EEE9C7-27A1-457A-BED9-27CECAEC305C}"/>
              </a:ext>
            </a:extLst>
          </p:cNvPr>
          <p:cNvCxnSpPr/>
          <p:nvPr/>
        </p:nvCxnSpPr>
        <p:spPr>
          <a:xfrm>
            <a:off x="2784350" y="3405277"/>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F021733-A28B-4526-AEF9-446420E0A9F4}"/>
              </a:ext>
            </a:extLst>
          </p:cNvPr>
          <p:cNvCxnSpPr/>
          <p:nvPr/>
        </p:nvCxnSpPr>
        <p:spPr>
          <a:xfrm>
            <a:off x="2784350" y="4308801"/>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1CD9603-A326-4308-9697-D8C5C0C305AC}"/>
              </a:ext>
            </a:extLst>
          </p:cNvPr>
          <p:cNvCxnSpPr/>
          <p:nvPr/>
        </p:nvCxnSpPr>
        <p:spPr>
          <a:xfrm>
            <a:off x="2784350" y="5230337"/>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20392F8-A6CE-4859-86C4-FF35C7CE528F}"/>
              </a:ext>
            </a:extLst>
          </p:cNvPr>
          <p:cNvCxnSpPr/>
          <p:nvPr/>
        </p:nvCxnSpPr>
        <p:spPr>
          <a:xfrm>
            <a:off x="2784350" y="6134303"/>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8A5DBB-48F4-4782-B03D-40BD63B42552}"/>
              </a:ext>
            </a:extLst>
          </p:cNvPr>
          <p:cNvCxnSpPr/>
          <p:nvPr/>
        </p:nvCxnSpPr>
        <p:spPr>
          <a:xfrm>
            <a:off x="7628830" y="2392885"/>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7B9A9D-EFAE-42B1-B26B-E9B3B5CDE5CE}"/>
              </a:ext>
            </a:extLst>
          </p:cNvPr>
          <p:cNvCxnSpPr/>
          <p:nvPr/>
        </p:nvCxnSpPr>
        <p:spPr>
          <a:xfrm>
            <a:off x="7628830" y="3405277"/>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4A1200-DE34-4475-922E-5E894F83CC7A}"/>
              </a:ext>
            </a:extLst>
          </p:cNvPr>
          <p:cNvCxnSpPr/>
          <p:nvPr/>
        </p:nvCxnSpPr>
        <p:spPr>
          <a:xfrm>
            <a:off x="7628830" y="4299565"/>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C4B1EB-3435-440D-A7D1-AF1684038423}"/>
              </a:ext>
            </a:extLst>
          </p:cNvPr>
          <p:cNvCxnSpPr/>
          <p:nvPr/>
        </p:nvCxnSpPr>
        <p:spPr>
          <a:xfrm>
            <a:off x="7628830" y="5230337"/>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3B2547-ED4F-4C6C-B7BF-458044FC276A}"/>
              </a:ext>
            </a:extLst>
          </p:cNvPr>
          <p:cNvCxnSpPr/>
          <p:nvPr/>
        </p:nvCxnSpPr>
        <p:spPr>
          <a:xfrm>
            <a:off x="7628830" y="6019527"/>
            <a:ext cx="0" cy="5098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6EC0710-75C3-4335-B03E-9FA699806134}"/>
              </a:ext>
            </a:extLst>
          </p:cNvPr>
          <p:cNvSpPr/>
          <p:nvPr/>
        </p:nvSpPr>
        <p:spPr>
          <a:xfrm>
            <a:off x="7676951" y="2395924"/>
            <a:ext cx="2854525" cy="474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4"/>
                </a:solidFill>
              </a:rPr>
              <a:t>New process 16.0 days</a:t>
            </a:r>
            <a:r>
              <a:rPr lang="en-AU" sz="1400" b="1" baseline="30000" dirty="0">
                <a:solidFill>
                  <a:schemeClr val="accent4"/>
                </a:solidFill>
              </a:rPr>
              <a:t>2</a:t>
            </a:r>
            <a:endParaRPr lang="en-AU" sz="1400" b="1" dirty="0">
              <a:solidFill>
                <a:schemeClr val="accent4"/>
              </a:solidFill>
            </a:endParaRPr>
          </a:p>
          <a:p>
            <a:pPr algn="ctr"/>
            <a:r>
              <a:rPr lang="en-AU" sz="1400" b="1" dirty="0">
                <a:solidFill>
                  <a:schemeClr val="accent4"/>
                </a:solidFill>
              </a:rPr>
              <a:t>Old process 34.0 days</a:t>
            </a:r>
          </a:p>
        </p:txBody>
      </p:sp>
      <p:sp>
        <p:nvSpPr>
          <p:cNvPr id="60" name="Rectangle 59">
            <a:extLst>
              <a:ext uri="{FF2B5EF4-FFF2-40B4-BE49-F238E27FC236}">
                <a16:creationId xmlns:a16="http://schemas.microsoft.com/office/drawing/2014/main" id="{498447A0-9C55-4A09-B9CA-3E8B7BDE4EE9}"/>
              </a:ext>
            </a:extLst>
          </p:cNvPr>
          <p:cNvSpPr/>
          <p:nvPr/>
        </p:nvSpPr>
        <p:spPr>
          <a:xfrm>
            <a:off x="7714555" y="4319596"/>
            <a:ext cx="2813597" cy="474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4"/>
                </a:solidFill>
              </a:rPr>
              <a:t>6.1 days</a:t>
            </a:r>
          </a:p>
        </p:txBody>
      </p:sp>
      <p:sp>
        <p:nvSpPr>
          <p:cNvPr id="61" name="Rectangle 60">
            <a:extLst>
              <a:ext uri="{FF2B5EF4-FFF2-40B4-BE49-F238E27FC236}">
                <a16:creationId xmlns:a16="http://schemas.microsoft.com/office/drawing/2014/main" id="{9599F070-1187-4141-8082-237BE2D1FC58}"/>
              </a:ext>
            </a:extLst>
          </p:cNvPr>
          <p:cNvSpPr/>
          <p:nvPr/>
        </p:nvSpPr>
        <p:spPr>
          <a:xfrm>
            <a:off x="7714553" y="5210790"/>
            <a:ext cx="2813597" cy="474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4"/>
                </a:solidFill>
              </a:rPr>
              <a:t>2.3 days</a:t>
            </a:r>
          </a:p>
        </p:txBody>
      </p:sp>
      <p:sp>
        <p:nvSpPr>
          <p:cNvPr id="62" name="Rectangle 61">
            <a:extLst>
              <a:ext uri="{FF2B5EF4-FFF2-40B4-BE49-F238E27FC236}">
                <a16:creationId xmlns:a16="http://schemas.microsoft.com/office/drawing/2014/main" id="{44DC88DE-D552-49ED-8928-44D5C91DF82E}"/>
              </a:ext>
            </a:extLst>
          </p:cNvPr>
          <p:cNvSpPr/>
          <p:nvPr/>
        </p:nvSpPr>
        <p:spPr>
          <a:xfrm>
            <a:off x="7676947" y="3396029"/>
            <a:ext cx="2854525" cy="474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4"/>
                </a:solidFill>
              </a:rPr>
              <a:t>18.4 days</a:t>
            </a:r>
          </a:p>
        </p:txBody>
      </p:sp>
      <p:sp>
        <p:nvSpPr>
          <p:cNvPr id="63" name="Rectangle 62">
            <a:extLst>
              <a:ext uri="{FF2B5EF4-FFF2-40B4-BE49-F238E27FC236}">
                <a16:creationId xmlns:a16="http://schemas.microsoft.com/office/drawing/2014/main" id="{51A70322-4BC7-4CD3-9927-3CF19C9840E9}"/>
              </a:ext>
            </a:extLst>
          </p:cNvPr>
          <p:cNvSpPr/>
          <p:nvPr/>
        </p:nvSpPr>
        <p:spPr>
          <a:xfrm>
            <a:off x="7667317" y="6051510"/>
            <a:ext cx="2864171" cy="474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4"/>
                </a:solidFill>
              </a:rPr>
              <a:t>New process being implemented</a:t>
            </a:r>
          </a:p>
          <a:p>
            <a:pPr algn="ctr"/>
            <a:r>
              <a:rPr lang="en-AU" sz="1200" dirty="0">
                <a:solidFill>
                  <a:schemeClr val="accent4"/>
                </a:solidFill>
              </a:rPr>
              <a:t>90% customer target date met in June</a:t>
            </a:r>
          </a:p>
        </p:txBody>
      </p:sp>
      <p:sp>
        <p:nvSpPr>
          <p:cNvPr id="64" name="Rectangle 63">
            <a:extLst>
              <a:ext uri="{FF2B5EF4-FFF2-40B4-BE49-F238E27FC236}">
                <a16:creationId xmlns:a16="http://schemas.microsoft.com/office/drawing/2014/main" id="{188490AF-08D7-4B0B-AAC2-F417AC6E8A22}"/>
              </a:ext>
            </a:extLst>
          </p:cNvPr>
          <p:cNvSpPr/>
          <p:nvPr/>
        </p:nvSpPr>
        <p:spPr>
          <a:xfrm>
            <a:off x="736576" y="1909639"/>
            <a:ext cx="1720297" cy="38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4"/>
                </a:solidFill>
              </a:rPr>
              <a:t>Stage</a:t>
            </a:r>
          </a:p>
        </p:txBody>
      </p:sp>
      <p:sp>
        <p:nvSpPr>
          <p:cNvPr id="66" name="Rectangle 65">
            <a:extLst>
              <a:ext uri="{FF2B5EF4-FFF2-40B4-BE49-F238E27FC236}">
                <a16:creationId xmlns:a16="http://schemas.microsoft.com/office/drawing/2014/main" id="{AE756C59-E03F-494F-9653-45F079B4F9BA}"/>
              </a:ext>
            </a:extLst>
          </p:cNvPr>
          <p:cNvSpPr/>
          <p:nvPr/>
        </p:nvSpPr>
        <p:spPr>
          <a:xfrm>
            <a:off x="4140176" y="1909639"/>
            <a:ext cx="1720297" cy="38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4"/>
                </a:solidFill>
              </a:rPr>
              <a:t>Target</a:t>
            </a:r>
          </a:p>
        </p:txBody>
      </p:sp>
      <p:sp>
        <p:nvSpPr>
          <p:cNvPr id="67" name="Rectangle 66">
            <a:extLst>
              <a:ext uri="{FF2B5EF4-FFF2-40B4-BE49-F238E27FC236}">
                <a16:creationId xmlns:a16="http://schemas.microsoft.com/office/drawing/2014/main" id="{52520BBC-0D00-408E-8139-9D9A7CD76E75}"/>
              </a:ext>
            </a:extLst>
          </p:cNvPr>
          <p:cNvSpPr/>
          <p:nvPr/>
        </p:nvSpPr>
        <p:spPr>
          <a:xfrm>
            <a:off x="7855298" y="1909639"/>
            <a:ext cx="2096342" cy="38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4"/>
                </a:solidFill>
              </a:rPr>
              <a:t>1H19 Performance</a:t>
            </a:r>
            <a:r>
              <a:rPr lang="en-AU" sz="1600" baseline="30000" dirty="0">
                <a:solidFill>
                  <a:schemeClr val="accent4"/>
                </a:solidFill>
              </a:rPr>
              <a:t>1</a:t>
            </a:r>
            <a:endParaRPr lang="en-AU" sz="1600" dirty="0">
              <a:solidFill>
                <a:schemeClr val="accent4"/>
              </a:solidFill>
            </a:endParaRPr>
          </a:p>
        </p:txBody>
      </p:sp>
      <p:cxnSp>
        <p:nvCxnSpPr>
          <p:cNvPr id="69" name="Straight Connector 68">
            <a:extLst>
              <a:ext uri="{FF2B5EF4-FFF2-40B4-BE49-F238E27FC236}">
                <a16:creationId xmlns:a16="http://schemas.microsoft.com/office/drawing/2014/main" id="{326040D8-FD22-4804-BB31-B3AF1C6EF728}"/>
              </a:ext>
            </a:extLst>
          </p:cNvPr>
          <p:cNvCxnSpPr/>
          <p:nvPr/>
        </p:nvCxnSpPr>
        <p:spPr>
          <a:xfrm>
            <a:off x="3088899" y="2314138"/>
            <a:ext cx="4340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3FA7C8F-41D2-492F-9DF4-1C1777BD06EB}"/>
              </a:ext>
            </a:extLst>
          </p:cNvPr>
          <p:cNvCxnSpPr/>
          <p:nvPr/>
        </p:nvCxnSpPr>
        <p:spPr>
          <a:xfrm>
            <a:off x="625077" y="2314138"/>
            <a:ext cx="202467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72F4899-2AFF-4080-BF4B-982714C54BB7}"/>
              </a:ext>
            </a:extLst>
          </p:cNvPr>
          <p:cNvCxnSpPr/>
          <p:nvPr/>
        </p:nvCxnSpPr>
        <p:spPr>
          <a:xfrm>
            <a:off x="7976341" y="2314138"/>
            <a:ext cx="202467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180184D-DFAC-4988-B7C7-BC571C118332}"/>
              </a:ext>
            </a:extLst>
          </p:cNvPr>
          <p:cNvSpPr txBox="1"/>
          <p:nvPr/>
        </p:nvSpPr>
        <p:spPr>
          <a:xfrm>
            <a:off x="1195813" y="7151596"/>
            <a:ext cx="6827742" cy="369332"/>
          </a:xfrm>
          <a:prstGeom prst="rect">
            <a:avLst/>
          </a:prstGeom>
          <a:noFill/>
        </p:spPr>
        <p:txBody>
          <a:bodyPr wrap="square" rtlCol="0">
            <a:spAutoFit/>
          </a:bodyPr>
          <a:lstStyle/>
          <a:p>
            <a:pPr marL="228600" indent="-228600">
              <a:buAutoNum type="arabicPeriod"/>
            </a:pPr>
            <a:r>
              <a:rPr lang="en-AU" sz="900" dirty="0"/>
              <a:t>All performance measures are in business days</a:t>
            </a:r>
          </a:p>
          <a:p>
            <a:pPr marL="228600" indent="-228600">
              <a:buAutoNum type="arabicPeriod"/>
            </a:pPr>
            <a:r>
              <a:rPr lang="en-AU" sz="900" dirty="0"/>
              <a:t>New process is in trial and we only have a small sample size. We expect to roll the new process out in 2H2019</a:t>
            </a:r>
          </a:p>
        </p:txBody>
      </p:sp>
      <p:sp>
        <p:nvSpPr>
          <p:cNvPr id="68" name="Date Placeholder 2">
            <a:extLst>
              <a:ext uri="{FF2B5EF4-FFF2-40B4-BE49-F238E27FC236}">
                <a16:creationId xmlns:a16="http://schemas.microsoft.com/office/drawing/2014/main" id="{8301788E-E52A-4F7F-AAED-CF63EC8C527A}"/>
              </a:ext>
            </a:extLst>
          </p:cNvPr>
          <p:cNvSpPr>
            <a:spLocks noGrp="1"/>
          </p:cNvSpPr>
          <p:nvPr>
            <p:ph type="dt" sz="half" idx="10"/>
          </p:nvPr>
        </p:nvSpPr>
        <p:spPr>
          <a:xfrm>
            <a:off x="950021" y="6954460"/>
            <a:ext cx="643495" cy="266456"/>
          </a:xfrm>
        </p:spPr>
        <p:txBody>
          <a:bodyPr/>
          <a:lstStyle/>
          <a:p>
            <a:r>
              <a:rPr lang="en-US"/>
              <a:t>5/09/2019</a:t>
            </a:r>
            <a:endParaRPr lang="en-GB" dirty="0"/>
          </a:p>
        </p:txBody>
      </p:sp>
    </p:spTree>
    <p:extLst>
      <p:ext uri="{BB962C8B-B14F-4D97-AF65-F5344CB8AC3E}">
        <p14:creationId xmlns:p14="http://schemas.microsoft.com/office/powerpoint/2010/main" val="423243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E3A5-F423-4578-BE38-7F924869C06B}"/>
              </a:ext>
            </a:extLst>
          </p:cNvPr>
          <p:cNvSpPr>
            <a:spLocks noGrp="1"/>
          </p:cNvSpPr>
          <p:nvPr>
            <p:ph type="ctrTitle"/>
          </p:nvPr>
        </p:nvSpPr>
        <p:spPr/>
        <p:txBody>
          <a:bodyPr/>
          <a:lstStyle/>
          <a:p>
            <a:r>
              <a:rPr lang="en-AU" dirty="0"/>
              <a:t>Role of the PM2</a:t>
            </a:r>
            <a:br>
              <a:rPr lang="en-AU" dirty="0"/>
            </a:br>
            <a:endParaRPr lang="en-AU" dirty="0"/>
          </a:p>
        </p:txBody>
      </p:sp>
      <p:sp>
        <p:nvSpPr>
          <p:cNvPr id="3" name="Date Placeholder 2">
            <a:extLst>
              <a:ext uri="{FF2B5EF4-FFF2-40B4-BE49-F238E27FC236}">
                <a16:creationId xmlns:a16="http://schemas.microsoft.com/office/drawing/2014/main" id="{FB5789E7-FBB0-4041-88D6-82CB1F8EBC90}"/>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8310B60-C322-4A08-88A3-C797DC9DEC7E}"/>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610730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p:txBody>
          <a:bodyPr/>
          <a:lstStyle/>
          <a:p>
            <a:r>
              <a:rPr lang="en-AU" dirty="0"/>
              <a:t>Overview &amp; Proposal</a:t>
            </a:r>
          </a:p>
        </p:txBody>
      </p:sp>
      <p:sp>
        <p:nvSpPr>
          <p:cNvPr id="3" name="Date Placeholder 2">
            <a:extLst>
              <a:ext uri="{FF2B5EF4-FFF2-40B4-BE49-F238E27FC236}">
                <a16:creationId xmlns:a16="http://schemas.microsoft.com/office/drawing/2014/main" id="{F03730D4-8284-4E42-9FCF-140D47E5CF5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9992D1E0-A5DD-416F-9A21-9B43EEA11C2C}"/>
              </a:ext>
            </a:extLst>
          </p:cNvPr>
          <p:cNvSpPr>
            <a:spLocks noGrp="1"/>
          </p:cNvSpPr>
          <p:nvPr>
            <p:ph type="ftr" sz="quarter" idx="11"/>
          </p:nvPr>
        </p:nvSpPr>
        <p:spPr/>
        <p:txBody>
          <a:bodyPr/>
          <a:lstStyle/>
          <a:p>
            <a:r>
              <a:rPr lang="en-AU"/>
              <a:t>Constestable Works Consultative Committee</a:t>
            </a:r>
            <a:endParaRPr lang="en-GB" dirty="0"/>
          </a:p>
        </p:txBody>
      </p:sp>
      <p:sp>
        <p:nvSpPr>
          <p:cNvPr id="2" name="Content Placeholder 1"/>
          <p:cNvSpPr>
            <a:spLocks noGrp="1"/>
          </p:cNvSpPr>
          <p:nvPr>
            <p:ph sz="quarter" idx="13"/>
          </p:nvPr>
        </p:nvSpPr>
        <p:spPr>
          <a:xfrm>
            <a:off x="736575" y="1579153"/>
            <a:ext cx="8873589" cy="4893365"/>
          </a:xfrm>
        </p:spPr>
        <p:txBody>
          <a:bodyPr/>
          <a:lstStyle/>
          <a:p>
            <a:r>
              <a:rPr lang="en-AU" sz="1400" dirty="0"/>
              <a:t>Overview</a:t>
            </a:r>
          </a:p>
          <a:p>
            <a:pPr marL="285750" indent="-285750">
              <a:buFont typeface="Arial" panose="020B0604020202020204" pitchFamily="34" charset="0"/>
              <a:buChar char="•"/>
            </a:pPr>
            <a:r>
              <a:rPr lang="en-AU" sz="1400" b="0" dirty="0"/>
              <a:t>Following discussions from the last industry forum a working group was to be formed to determine the role of the PM2 </a:t>
            </a:r>
          </a:p>
          <a:p>
            <a:pPr marL="285750" indent="-285750">
              <a:buFont typeface="Arial" panose="020B0604020202020204" pitchFamily="34" charset="0"/>
              <a:buChar char="•"/>
            </a:pPr>
            <a:r>
              <a:rPr lang="en-AU" sz="1400" b="0" dirty="0"/>
              <a:t>In some instances not all PM2’s are across all activities on an Option 2 project and greater clarity around the responsibilities were required</a:t>
            </a:r>
          </a:p>
          <a:p>
            <a:pPr marL="285750" indent="-285750">
              <a:buFont typeface="Arial" panose="020B0604020202020204" pitchFamily="34" charset="0"/>
              <a:buChar char="•"/>
            </a:pPr>
            <a:r>
              <a:rPr lang="en-AU" sz="1400" b="0" dirty="0"/>
              <a:t>This includes being the key contact between </a:t>
            </a:r>
            <a:r>
              <a:rPr lang="en-AU" sz="1400" b="0" dirty="0" err="1"/>
              <a:t>Powercor</a:t>
            </a:r>
            <a:r>
              <a:rPr lang="en-AU" sz="1400" b="0" dirty="0"/>
              <a:t> and the Developer</a:t>
            </a:r>
          </a:p>
          <a:p>
            <a:r>
              <a:rPr lang="en-AU" sz="1400" dirty="0"/>
              <a:t>Proposal</a:t>
            </a:r>
          </a:p>
          <a:p>
            <a:pPr marL="285750" indent="-285750">
              <a:buFont typeface="Arial" panose="020B0604020202020204" pitchFamily="34" charset="0"/>
              <a:buChar char="•"/>
            </a:pPr>
            <a:r>
              <a:rPr lang="en-AU" sz="1400" b="0" dirty="0"/>
              <a:t>Developer appoints and nominates one person/organisation who is accountable and responsible for their project.  This role will oversee the construction and project manage all aspects of the Option 2 project and they will be nominated on the tender document</a:t>
            </a:r>
          </a:p>
          <a:p>
            <a:pPr marL="285750" indent="-285750">
              <a:buFont typeface="Arial" panose="020B0604020202020204" pitchFamily="34" charset="0"/>
              <a:buChar char="•"/>
            </a:pPr>
            <a:r>
              <a:rPr lang="en-AU" sz="1400" b="0" dirty="0"/>
              <a:t>Responsibilities include:</a:t>
            </a:r>
          </a:p>
          <a:p>
            <a:pPr marL="501750" lvl="2" indent="-285750">
              <a:buFont typeface="Arial" panose="020B0604020202020204" pitchFamily="34" charset="0"/>
              <a:buChar char="•"/>
            </a:pPr>
            <a:r>
              <a:rPr lang="en-AU" sz="1200" dirty="0"/>
              <a:t>Conduit/one point of contact between </a:t>
            </a:r>
            <a:r>
              <a:rPr lang="en-AU" sz="1200" dirty="0" err="1"/>
              <a:t>Powercor</a:t>
            </a:r>
            <a:r>
              <a:rPr lang="en-AU" sz="1200" dirty="0"/>
              <a:t> and the Developer</a:t>
            </a:r>
          </a:p>
          <a:p>
            <a:pPr marL="501750" lvl="2" indent="-285750">
              <a:buFont typeface="Arial" panose="020B0604020202020204" pitchFamily="34" charset="0"/>
              <a:buChar char="•"/>
            </a:pPr>
            <a:r>
              <a:rPr lang="en-AU" sz="1200" dirty="0"/>
              <a:t>Co-ordinate construction activities on-site</a:t>
            </a:r>
          </a:p>
          <a:p>
            <a:pPr marL="501750" lvl="2" indent="-285750">
              <a:buFont typeface="Arial" panose="020B0604020202020204" pitchFamily="34" charset="0"/>
              <a:buChar char="•"/>
            </a:pPr>
            <a:r>
              <a:rPr lang="en-AU" sz="1200" dirty="0"/>
              <a:t>Submits all relevant documentation</a:t>
            </a:r>
          </a:p>
          <a:p>
            <a:pPr marL="501750" lvl="2" indent="-285750">
              <a:buFont typeface="Arial" panose="020B0604020202020204" pitchFamily="34" charset="0"/>
              <a:buChar char="•"/>
            </a:pPr>
            <a:r>
              <a:rPr lang="en-AU" sz="1200" dirty="0"/>
              <a:t>Responsible for rectification of audit non-compliances on site including re-audit invoice payments</a:t>
            </a:r>
          </a:p>
        </p:txBody>
      </p:sp>
    </p:spTree>
    <p:extLst>
      <p:ext uri="{BB962C8B-B14F-4D97-AF65-F5344CB8AC3E}">
        <p14:creationId xmlns:p14="http://schemas.microsoft.com/office/powerpoint/2010/main" val="1939216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CE1-C9F3-4524-9462-E7003A34468D}"/>
              </a:ext>
            </a:extLst>
          </p:cNvPr>
          <p:cNvSpPr>
            <a:spLocks noGrp="1"/>
          </p:cNvSpPr>
          <p:nvPr>
            <p:ph type="ctrTitle"/>
          </p:nvPr>
        </p:nvSpPr>
        <p:spPr/>
        <p:txBody>
          <a:bodyPr/>
          <a:lstStyle/>
          <a:p>
            <a:r>
              <a:rPr lang="en-AU" dirty="0"/>
              <a:t>Workshop Introductions</a:t>
            </a:r>
          </a:p>
        </p:txBody>
      </p:sp>
      <p:sp>
        <p:nvSpPr>
          <p:cNvPr id="3" name="Date Placeholder 2">
            <a:extLst>
              <a:ext uri="{FF2B5EF4-FFF2-40B4-BE49-F238E27FC236}">
                <a16:creationId xmlns:a16="http://schemas.microsoft.com/office/drawing/2014/main" id="{05453593-6D74-41DE-8125-6AB0C81BCE1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28825F39-937A-4954-8ED7-DB04E09C964F}"/>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81544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B095AF8-EB2E-4118-BBC2-3FFE42D5F991}"/>
              </a:ext>
            </a:extLst>
          </p:cNvPr>
          <p:cNvSpPr>
            <a:spLocks noGrp="1"/>
          </p:cNvSpPr>
          <p:nvPr>
            <p:ph type="title"/>
          </p:nvPr>
        </p:nvSpPr>
        <p:spPr>
          <a:xfrm>
            <a:off x="1659948" y="567007"/>
            <a:ext cx="7537884" cy="1065552"/>
          </a:xfrm>
        </p:spPr>
        <p:txBody>
          <a:bodyPr/>
          <a:lstStyle/>
          <a:p>
            <a:r>
              <a:rPr lang="en-US" sz="2903" dirty="0"/>
              <a:t>Process improvement focus areas</a:t>
            </a:r>
            <a:endParaRPr lang="en-AU" sz="2903" dirty="0"/>
          </a:p>
        </p:txBody>
      </p:sp>
      <p:sp>
        <p:nvSpPr>
          <p:cNvPr id="11" name="TextBox 10">
            <a:extLst>
              <a:ext uri="{FF2B5EF4-FFF2-40B4-BE49-F238E27FC236}">
                <a16:creationId xmlns:a16="http://schemas.microsoft.com/office/drawing/2014/main" id="{A68D1113-8629-4B59-A427-D1959198F78F}"/>
              </a:ext>
            </a:extLst>
          </p:cNvPr>
          <p:cNvSpPr txBox="1"/>
          <p:nvPr/>
        </p:nvSpPr>
        <p:spPr>
          <a:xfrm>
            <a:off x="2158171" y="7220339"/>
            <a:ext cx="5431851" cy="217880"/>
          </a:xfrm>
          <a:prstGeom prst="rect">
            <a:avLst/>
          </a:prstGeom>
          <a:noFill/>
        </p:spPr>
        <p:txBody>
          <a:bodyPr wrap="square" rtlCol="0">
            <a:spAutoFit/>
          </a:bodyPr>
          <a:lstStyle/>
          <a:p>
            <a:pPr marL="207386" indent="-207386" defTabSz="829544">
              <a:buFontTx/>
              <a:buAutoNum type="arabicPeriod"/>
            </a:pPr>
            <a:r>
              <a:rPr lang="en-AU" sz="816" dirty="0">
                <a:solidFill>
                  <a:srgbClr val="1A2331"/>
                </a:solidFill>
                <a:latin typeface="Arial"/>
              </a:rPr>
              <a:t>SOC = Statement of compliance</a:t>
            </a:r>
          </a:p>
        </p:txBody>
      </p:sp>
      <p:graphicFrame>
        <p:nvGraphicFramePr>
          <p:cNvPr id="9" name="Table 8">
            <a:extLst>
              <a:ext uri="{FF2B5EF4-FFF2-40B4-BE49-F238E27FC236}">
                <a16:creationId xmlns:a16="http://schemas.microsoft.com/office/drawing/2014/main" id="{B48B530C-6772-4AF2-ACE9-7FC412EEB475}"/>
              </a:ext>
            </a:extLst>
          </p:cNvPr>
          <p:cNvGraphicFramePr>
            <a:graphicFrameLocks noGrp="1"/>
          </p:cNvGraphicFramePr>
          <p:nvPr>
            <p:extLst/>
          </p:nvPr>
        </p:nvGraphicFramePr>
        <p:xfrm>
          <a:off x="1278290" y="2510577"/>
          <a:ext cx="8322903" cy="1346200"/>
        </p:xfrm>
        <a:graphic>
          <a:graphicData uri="http://schemas.openxmlformats.org/drawingml/2006/table">
            <a:tbl>
              <a:tblPr firstRow="1" bandRow="1">
                <a:tableStyleId>{5C22544A-7EE6-4342-B048-85BDC9FD1C3A}</a:tableStyleId>
              </a:tblPr>
              <a:tblGrid>
                <a:gridCol w="839752">
                  <a:extLst>
                    <a:ext uri="{9D8B030D-6E8A-4147-A177-3AD203B41FA5}">
                      <a16:colId xmlns:a16="http://schemas.microsoft.com/office/drawing/2014/main" val="914986004"/>
                    </a:ext>
                  </a:extLst>
                </a:gridCol>
                <a:gridCol w="941650">
                  <a:extLst>
                    <a:ext uri="{9D8B030D-6E8A-4147-A177-3AD203B41FA5}">
                      <a16:colId xmlns:a16="http://schemas.microsoft.com/office/drawing/2014/main" val="782483962"/>
                    </a:ext>
                  </a:extLst>
                </a:gridCol>
                <a:gridCol w="1005244">
                  <a:extLst>
                    <a:ext uri="{9D8B030D-6E8A-4147-A177-3AD203B41FA5}">
                      <a16:colId xmlns:a16="http://schemas.microsoft.com/office/drawing/2014/main" val="792245956"/>
                    </a:ext>
                  </a:extLst>
                </a:gridCol>
                <a:gridCol w="964257">
                  <a:extLst>
                    <a:ext uri="{9D8B030D-6E8A-4147-A177-3AD203B41FA5}">
                      <a16:colId xmlns:a16="http://schemas.microsoft.com/office/drawing/2014/main" val="302190631"/>
                    </a:ext>
                  </a:extLst>
                </a:gridCol>
                <a:gridCol w="807089">
                  <a:extLst>
                    <a:ext uri="{9D8B030D-6E8A-4147-A177-3AD203B41FA5}">
                      <a16:colId xmlns:a16="http://schemas.microsoft.com/office/drawing/2014/main" val="1632129495"/>
                    </a:ext>
                  </a:extLst>
                </a:gridCol>
                <a:gridCol w="965727">
                  <a:extLst>
                    <a:ext uri="{9D8B030D-6E8A-4147-A177-3AD203B41FA5}">
                      <a16:colId xmlns:a16="http://schemas.microsoft.com/office/drawing/2014/main" val="1248539133"/>
                    </a:ext>
                  </a:extLst>
                </a:gridCol>
                <a:gridCol w="961053">
                  <a:extLst>
                    <a:ext uri="{9D8B030D-6E8A-4147-A177-3AD203B41FA5}">
                      <a16:colId xmlns:a16="http://schemas.microsoft.com/office/drawing/2014/main" val="4122848017"/>
                    </a:ext>
                  </a:extLst>
                </a:gridCol>
                <a:gridCol w="877078">
                  <a:extLst>
                    <a:ext uri="{9D8B030D-6E8A-4147-A177-3AD203B41FA5}">
                      <a16:colId xmlns:a16="http://schemas.microsoft.com/office/drawing/2014/main" val="3614189801"/>
                    </a:ext>
                  </a:extLst>
                </a:gridCol>
                <a:gridCol w="961053">
                  <a:extLst>
                    <a:ext uri="{9D8B030D-6E8A-4147-A177-3AD203B41FA5}">
                      <a16:colId xmlns:a16="http://schemas.microsoft.com/office/drawing/2014/main" val="38558299"/>
                    </a:ext>
                  </a:extLst>
                </a:gridCol>
              </a:tblGrid>
              <a:tr h="548640">
                <a:tc>
                  <a:txBody>
                    <a:bodyPr/>
                    <a:lstStyle/>
                    <a:p>
                      <a:pPr algn="ctr"/>
                      <a:r>
                        <a:rPr lang="en-AU" sz="1000" b="1" dirty="0">
                          <a:solidFill>
                            <a:schemeClr val="tx1"/>
                          </a:solidFill>
                          <a:latin typeface="+mn-lt"/>
                        </a:rPr>
                        <a:t>Application response </a:t>
                      </a:r>
                    </a:p>
                  </a:txBody>
                  <a:tcPr marL="72746" marR="72746">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Customer acceptance </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Scope</a:t>
                      </a:r>
                    </a:p>
                    <a:p>
                      <a:pPr algn="ctr"/>
                      <a:r>
                        <a:rPr lang="en-AU" sz="1000" b="1" dirty="0">
                          <a:solidFill>
                            <a:schemeClr val="tx1"/>
                          </a:solidFill>
                          <a:latin typeface="+mn-lt"/>
                        </a:rPr>
                        <a:t> Development</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Design plan development </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Design Plan Audit </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Construction</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Construction Audit</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Practical Completion</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AU" sz="1000" b="1" dirty="0">
                          <a:solidFill>
                            <a:schemeClr val="tx1"/>
                          </a:solidFill>
                          <a:latin typeface="+mn-lt"/>
                        </a:rPr>
                        <a:t>Construction Tie-in</a:t>
                      </a:r>
                    </a:p>
                  </a:txBody>
                  <a:tcPr marL="72746" marR="72746">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64185560"/>
                  </a:ext>
                </a:extLst>
              </a:tr>
              <a:tr h="426720">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err="1">
                          <a:solidFill>
                            <a:schemeClr val="bg1"/>
                          </a:solidFill>
                        </a:rPr>
                        <a:t>Powercor</a:t>
                      </a:r>
                      <a:endParaRPr lang="en-AU" sz="1100" b="1" dirty="0">
                        <a:solidFill>
                          <a:schemeClr val="bg1"/>
                        </a:solidFill>
                      </a:endParaRPr>
                    </a:p>
                  </a:txBody>
                  <a:tcPr marL="72746" marR="72746"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4"/>
                    </a:solidFill>
                  </a:tcPr>
                </a:tc>
                <a:tc>
                  <a:txBody>
                    <a:bodyPr/>
                    <a:lstStyle/>
                    <a:p>
                      <a:pPr algn="ctr"/>
                      <a:r>
                        <a:rPr lang="en-AU" sz="1100" b="1" dirty="0">
                          <a:solidFill>
                            <a:schemeClr val="tx1"/>
                          </a:solidFill>
                        </a:rPr>
                        <a:t>Developer</a:t>
                      </a:r>
                    </a:p>
                  </a:txBody>
                  <a:tcPr marL="72746" marR="72746" anchor="ctr">
                    <a:lnT w="12700" cap="flat" cmpd="sng" algn="ctr">
                      <a:noFill/>
                      <a:prstDash val="solid"/>
                      <a:round/>
                      <a:headEnd type="none" w="med" len="med"/>
                      <a:tailEnd type="none" w="med" len="med"/>
                    </a:lnT>
                    <a:solidFill>
                      <a:schemeClr val="accent5"/>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kern="1200" dirty="0" err="1">
                          <a:solidFill>
                            <a:schemeClr val="bg1"/>
                          </a:solidFill>
                          <a:latin typeface="+mn-lt"/>
                          <a:ea typeface="+mn-ea"/>
                          <a:cs typeface="+mn-cs"/>
                        </a:rPr>
                        <a:t>Powercor</a:t>
                      </a:r>
                      <a:endParaRPr lang="en-AU" sz="1100" b="1" dirty="0">
                        <a:solidFill>
                          <a:schemeClr val="bg1"/>
                        </a:solidFill>
                      </a:endParaRPr>
                    </a:p>
                  </a:txBody>
                  <a:tcPr marL="72746" marR="72746" anchor="ctr">
                    <a:lnT w="12700" cap="flat" cmpd="sng" algn="ctr">
                      <a:noFill/>
                      <a:prstDash val="solid"/>
                      <a:round/>
                      <a:headEnd type="none" w="med" len="med"/>
                      <a:tailEnd type="none" w="med" len="med"/>
                    </a:lnT>
                    <a:solidFill>
                      <a:srgbClr val="253D8C"/>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a:solidFill>
                            <a:schemeClr val="tx1"/>
                          </a:solidFill>
                        </a:rPr>
                        <a:t>Developer</a:t>
                      </a:r>
                    </a:p>
                  </a:txBody>
                  <a:tcPr marL="72746" marR="72746" anchor="ctr">
                    <a:lnT w="12700" cap="flat" cmpd="sng" algn="ctr">
                      <a:noFill/>
                      <a:prstDash val="solid"/>
                      <a:round/>
                      <a:headEnd type="none" w="med" len="med"/>
                      <a:tailEnd type="none" w="med" len="med"/>
                    </a:lnT>
                    <a:solidFill>
                      <a:schemeClr val="accent5"/>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err="1">
                          <a:solidFill>
                            <a:schemeClr val="bg1"/>
                          </a:solidFill>
                        </a:rPr>
                        <a:t>Powercor</a:t>
                      </a:r>
                      <a:endParaRPr lang="en-AU" sz="1100" b="1" dirty="0">
                        <a:solidFill>
                          <a:schemeClr val="bg1"/>
                        </a:solidFill>
                      </a:endParaRPr>
                    </a:p>
                  </a:txBody>
                  <a:tcPr marL="72746" marR="72746" anchor="ctr">
                    <a:lnT w="12700" cap="flat" cmpd="sng" algn="ctr">
                      <a:noFill/>
                      <a:prstDash val="solid"/>
                      <a:round/>
                      <a:headEnd type="none" w="med" len="med"/>
                      <a:tailEnd type="none" w="med" len="med"/>
                    </a:lnT>
                    <a:solidFill>
                      <a:schemeClr val="accent4"/>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a:solidFill>
                            <a:schemeClr val="tx1"/>
                          </a:solidFill>
                        </a:rPr>
                        <a:t>Developer</a:t>
                      </a:r>
                    </a:p>
                  </a:txBody>
                  <a:tcPr marL="72746" marR="72746" anchor="ctr">
                    <a:lnT w="12700" cap="flat" cmpd="sng" algn="ctr">
                      <a:noFill/>
                      <a:prstDash val="solid"/>
                      <a:round/>
                      <a:headEnd type="none" w="med" len="med"/>
                      <a:tailEnd type="none" w="med" len="med"/>
                    </a:lnT>
                    <a:solidFill>
                      <a:schemeClr val="accent5"/>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err="1">
                          <a:solidFill>
                            <a:schemeClr val="bg1"/>
                          </a:solidFill>
                        </a:rPr>
                        <a:t>Powercor</a:t>
                      </a:r>
                      <a:endParaRPr lang="en-AU" sz="1100" b="1" dirty="0">
                        <a:solidFill>
                          <a:schemeClr val="bg1"/>
                        </a:solidFill>
                      </a:endParaRPr>
                    </a:p>
                  </a:txBody>
                  <a:tcPr marL="72746" marR="72746" anchor="ctr">
                    <a:lnT w="12700" cap="flat" cmpd="sng" algn="ctr">
                      <a:noFill/>
                      <a:prstDash val="solid"/>
                      <a:round/>
                      <a:headEnd type="none" w="med" len="med"/>
                      <a:tailEnd type="none" w="med" len="med"/>
                    </a:lnT>
                    <a:solidFill>
                      <a:schemeClr val="accent4"/>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err="1">
                          <a:solidFill>
                            <a:schemeClr val="bg1"/>
                          </a:solidFill>
                        </a:rPr>
                        <a:t>Powercor</a:t>
                      </a:r>
                      <a:endParaRPr lang="en-AU" sz="1100" b="1" dirty="0">
                        <a:solidFill>
                          <a:schemeClr val="bg1"/>
                        </a:solidFill>
                      </a:endParaRPr>
                    </a:p>
                  </a:txBody>
                  <a:tcPr marL="72746" marR="72746" anchor="ctr">
                    <a:lnT w="12700" cap="flat" cmpd="sng" algn="ctr">
                      <a:noFill/>
                      <a:prstDash val="solid"/>
                      <a:round/>
                      <a:headEnd type="none" w="med" len="med"/>
                      <a:tailEnd type="none" w="med" len="med"/>
                    </a:lnT>
                    <a:solidFill>
                      <a:schemeClr val="accent4"/>
                    </a:solidFill>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100" b="1" dirty="0" err="1">
                          <a:solidFill>
                            <a:schemeClr val="bg1"/>
                          </a:solidFill>
                        </a:rPr>
                        <a:t>Powercor</a:t>
                      </a:r>
                      <a:endParaRPr lang="en-AU" sz="1100" b="1" dirty="0">
                        <a:solidFill>
                          <a:schemeClr val="bg1"/>
                        </a:solidFill>
                      </a:endParaRPr>
                    </a:p>
                  </a:txBody>
                  <a:tcPr marL="72746" marR="72746" anchor="ctr">
                    <a:lnT w="12700" cap="flat" cmpd="sng" algn="ctr">
                      <a:no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3958618749"/>
                  </a:ext>
                </a:extLst>
              </a:tr>
              <a:tr h="370840">
                <a:tc>
                  <a:txBody>
                    <a:bodyPr/>
                    <a:lstStyle/>
                    <a:p>
                      <a:pPr algn="ctr"/>
                      <a:r>
                        <a:rPr lang="en-AU" sz="1100" b="1" dirty="0">
                          <a:solidFill>
                            <a:schemeClr val="bg1"/>
                          </a:solidFill>
                        </a:rPr>
                        <a:t>10.3</a:t>
                      </a:r>
                    </a:p>
                  </a:txBody>
                  <a:tcPr marL="72746" marR="72746" anchor="ctr">
                    <a:lnL w="12700" cap="flat" cmpd="sng" algn="ctr">
                      <a:noFill/>
                      <a:prstDash val="solid"/>
                      <a:round/>
                      <a:headEnd type="none" w="med" len="med"/>
                      <a:tailEnd type="none" w="med" len="med"/>
                    </a:lnL>
                    <a:solidFill>
                      <a:schemeClr val="accent4"/>
                    </a:solidFill>
                  </a:tcPr>
                </a:tc>
                <a:tc>
                  <a:txBody>
                    <a:bodyPr/>
                    <a:lstStyle/>
                    <a:p>
                      <a:pPr algn="ctr"/>
                      <a:r>
                        <a:rPr lang="en-AU" sz="1100" b="1" dirty="0">
                          <a:solidFill>
                            <a:schemeClr val="tx1"/>
                          </a:solidFill>
                        </a:rPr>
                        <a:t>22.1</a:t>
                      </a:r>
                    </a:p>
                  </a:txBody>
                  <a:tcPr marL="72746" marR="72746" anchor="ctr">
                    <a:solidFill>
                      <a:schemeClr val="accent5"/>
                    </a:solidFill>
                  </a:tcPr>
                </a:tc>
                <a:tc>
                  <a:txBody>
                    <a:bodyPr/>
                    <a:lstStyle/>
                    <a:p>
                      <a:pPr algn="ctr"/>
                      <a:r>
                        <a:rPr lang="en-AU" sz="1100" b="1" dirty="0">
                          <a:solidFill>
                            <a:schemeClr val="bg1"/>
                          </a:solidFill>
                        </a:rPr>
                        <a:t>34.0</a:t>
                      </a:r>
                    </a:p>
                  </a:txBody>
                  <a:tcPr marL="72746" marR="72746" anchor="ctr">
                    <a:solidFill>
                      <a:schemeClr val="accent4"/>
                    </a:solidFill>
                  </a:tcPr>
                </a:tc>
                <a:tc>
                  <a:txBody>
                    <a:bodyPr/>
                    <a:lstStyle/>
                    <a:p>
                      <a:pPr algn="ctr"/>
                      <a:r>
                        <a:rPr lang="en-AU" sz="1100" b="1" dirty="0">
                          <a:solidFill>
                            <a:schemeClr val="tx1"/>
                          </a:solidFill>
                        </a:rPr>
                        <a:t>137.8</a:t>
                      </a:r>
                    </a:p>
                  </a:txBody>
                  <a:tcPr marL="72746" marR="72746" anchor="ctr">
                    <a:solidFill>
                      <a:schemeClr val="accent5"/>
                    </a:solidFill>
                  </a:tcPr>
                </a:tc>
                <a:tc>
                  <a:txBody>
                    <a:bodyPr/>
                    <a:lstStyle/>
                    <a:p>
                      <a:pPr algn="ctr"/>
                      <a:r>
                        <a:rPr lang="en-AU" sz="1100" b="1" dirty="0">
                          <a:solidFill>
                            <a:schemeClr val="bg1"/>
                          </a:solidFill>
                        </a:rPr>
                        <a:t>18.4</a:t>
                      </a:r>
                    </a:p>
                  </a:txBody>
                  <a:tcPr marL="72746" marR="72746" anchor="ctr">
                    <a:solidFill>
                      <a:schemeClr val="accent4"/>
                    </a:solidFill>
                  </a:tcPr>
                </a:tc>
                <a:tc>
                  <a:txBody>
                    <a:bodyPr/>
                    <a:lstStyle/>
                    <a:p>
                      <a:pPr algn="ctr"/>
                      <a:r>
                        <a:rPr lang="en-AU" sz="1100" b="1" dirty="0">
                          <a:solidFill>
                            <a:schemeClr val="tx1"/>
                          </a:solidFill>
                        </a:rPr>
                        <a:t>190.5</a:t>
                      </a:r>
                    </a:p>
                  </a:txBody>
                  <a:tcPr marL="72746" marR="72746" anchor="ctr">
                    <a:solidFill>
                      <a:schemeClr val="accent5"/>
                    </a:solidFill>
                  </a:tcPr>
                </a:tc>
                <a:tc>
                  <a:txBody>
                    <a:bodyPr/>
                    <a:lstStyle/>
                    <a:p>
                      <a:pPr algn="ctr"/>
                      <a:r>
                        <a:rPr lang="en-AU" sz="1100" b="1" dirty="0">
                          <a:solidFill>
                            <a:schemeClr val="bg1"/>
                          </a:solidFill>
                        </a:rPr>
                        <a:t>6.1</a:t>
                      </a:r>
                    </a:p>
                  </a:txBody>
                  <a:tcPr marL="72746" marR="72746" anchor="ctr">
                    <a:solidFill>
                      <a:schemeClr val="accent4"/>
                    </a:solidFill>
                  </a:tcPr>
                </a:tc>
                <a:tc>
                  <a:txBody>
                    <a:bodyPr/>
                    <a:lstStyle/>
                    <a:p>
                      <a:pPr algn="ctr"/>
                      <a:r>
                        <a:rPr lang="en-AU" sz="1100" b="1" dirty="0">
                          <a:solidFill>
                            <a:schemeClr val="bg1"/>
                          </a:solidFill>
                        </a:rPr>
                        <a:t>2.3</a:t>
                      </a:r>
                    </a:p>
                  </a:txBody>
                  <a:tcPr marL="72746" marR="72746" anchor="ctr">
                    <a:solidFill>
                      <a:schemeClr val="accent4"/>
                    </a:solidFill>
                  </a:tcPr>
                </a:tc>
                <a:tc>
                  <a:txBody>
                    <a:bodyPr/>
                    <a:lstStyle/>
                    <a:p>
                      <a:pPr algn="ctr"/>
                      <a:r>
                        <a:rPr lang="en-AU" sz="1100" b="1" dirty="0">
                          <a:solidFill>
                            <a:schemeClr val="bg1"/>
                          </a:solidFill>
                        </a:rPr>
                        <a:t>42.8</a:t>
                      </a:r>
                    </a:p>
                  </a:txBody>
                  <a:tcPr marL="72746" marR="72746" anchor="ctr">
                    <a:solidFill>
                      <a:schemeClr val="accent4">
                        <a:lumMod val="40000"/>
                        <a:lumOff val="60000"/>
                      </a:schemeClr>
                    </a:solidFill>
                  </a:tcPr>
                </a:tc>
                <a:extLst>
                  <a:ext uri="{0D108BD9-81ED-4DB2-BD59-A6C34878D82A}">
                    <a16:rowId xmlns:a16="http://schemas.microsoft.com/office/drawing/2014/main" val="975180842"/>
                  </a:ext>
                </a:extLst>
              </a:tr>
            </a:tbl>
          </a:graphicData>
        </a:graphic>
      </p:graphicFrame>
      <p:sp>
        <p:nvSpPr>
          <p:cNvPr id="30" name="Rectangle 29">
            <a:extLst>
              <a:ext uri="{FF2B5EF4-FFF2-40B4-BE49-F238E27FC236}">
                <a16:creationId xmlns:a16="http://schemas.microsoft.com/office/drawing/2014/main" id="{13BB757C-C837-4740-B1E6-62068FE05FAA}"/>
              </a:ext>
            </a:extLst>
          </p:cNvPr>
          <p:cNvSpPr/>
          <p:nvPr/>
        </p:nvSpPr>
        <p:spPr>
          <a:xfrm>
            <a:off x="2621191" y="1674897"/>
            <a:ext cx="5067467" cy="483209"/>
          </a:xfrm>
          <a:prstGeom prst="rect">
            <a:avLst/>
          </a:prstGeom>
        </p:spPr>
        <p:txBody>
          <a:bodyPr wrap="square">
            <a:spAutoFit/>
          </a:bodyPr>
          <a:lstStyle/>
          <a:p>
            <a:pPr algn="ctr" defTabSz="829544"/>
            <a:r>
              <a:rPr lang="en-AU" sz="1270" dirty="0">
                <a:solidFill>
                  <a:srgbClr val="1A2331"/>
                </a:solidFill>
                <a:latin typeface="Arial"/>
              </a:rPr>
              <a:t>Timelines based on projects that were completed in 1H2019 which took an average of ~421 business days from Application to SOC</a:t>
            </a:r>
            <a:r>
              <a:rPr lang="en-AU" sz="1270" baseline="30000" dirty="0">
                <a:solidFill>
                  <a:srgbClr val="1A2331"/>
                </a:solidFill>
                <a:latin typeface="Arial"/>
              </a:rPr>
              <a:t>1</a:t>
            </a:r>
            <a:endParaRPr lang="en-AU" sz="1270" dirty="0">
              <a:solidFill>
                <a:srgbClr val="1A2331"/>
              </a:solidFill>
              <a:latin typeface="Arial"/>
            </a:endParaRPr>
          </a:p>
        </p:txBody>
      </p:sp>
      <p:sp>
        <p:nvSpPr>
          <p:cNvPr id="15" name="Arrow: Chevron 14">
            <a:extLst>
              <a:ext uri="{FF2B5EF4-FFF2-40B4-BE49-F238E27FC236}">
                <a16:creationId xmlns:a16="http://schemas.microsoft.com/office/drawing/2014/main" id="{A0961A65-E35D-443F-995A-AC4AF41C65AF}"/>
              </a:ext>
            </a:extLst>
          </p:cNvPr>
          <p:cNvSpPr/>
          <p:nvPr/>
        </p:nvSpPr>
        <p:spPr>
          <a:xfrm>
            <a:off x="3023115"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1" name="Arrow: Chevron 30">
            <a:extLst>
              <a:ext uri="{FF2B5EF4-FFF2-40B4-BE49-F238E27FC236}">
                <a16:creationId xmlns:a16="http://schemas.microsoft.com/office/drawing/2014/main" id="{05A27BB6-5C2B-472F-956E-070BDCD41733}"/>
              </a:ext>
            </a:extLst>
          </p:cNvPr>
          <p:cNvSpPr/>
          <p:nvPr/>
        </p:nvSpPr>
        <p:spPr>
          <a:xfrm>
            <a:off x="4016430"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2" name="Arrow: Chevron 31">
            <a:extLst>
              <a:ext uri="{FF2B5EF4-FFF2-40B4-BE49-F238E27FC236}">
                <a16:creationId xmlns:a16="http://schemas.microsoft.com/office/drawing/2014/main" id="{6D3A91BE-3C11-45C0-A539-7E21523B7204}"/>
              </a:ext>
            </a:extLst>
          </p:cNvPr>
          <p:cNvSpPr/>
          <p:nvPr/>
        </p:nvSpPr>
        <p:spPr>
          <a:xfrm>
            <a:off x="4975519"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3" name="Arrow: Chevron 32">
            <a:extLst>
              <a:ext uri="{FF2B5EF4-FFF2-40B4-BE49-F238E27FC236}">
                <a16:creationId xmlns:a16="http://schemas.microsoft.com/office/drawing/2014/main" id="{DDDF444B-EFF3-459A-AEC6-3949D2D2CB0E}"/>
              </a:ext>
            </a:extLst>
          </p:cNvPr>
          <p:cNvSpPr/>
          <p:nvPr/>
        </p:nvSpPr>
        <p:spPr>
          <a:xfrm>
            <a:off x="5785525"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4" name="Arrow: Chevron 33">
            <a:extLst>
              <a:ext uri="{FF2B5EF4-FFF2-40B4-BE49-F238E27FC236}">
                <a16:creationId xmlns:a16="http://schemas.microsoft.com/office/drawing/2014/main" id="{D9C70E2A-6B58-4DA7-B2B7-58FD353027D9}"/>
              </a:ext>
            </a:extLst>
          </p:cNvPr>
          <p:cNvSpPr/>
          <p:nvPr/>
        </p:nvSpPr>
        <p:spPr>
          <a:xfrm>
            <a:off x="6738734"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5" name="Arrow: Chevron 34">
            <a:extLst>
              <a:ext uri="{FF2B5EF4-FFF2-40B4-BE49-F238E27FC236}">
                <a16:creationId xmlns:a16="http://schemas.microsoft.com/office/drawing/2014/main" id="{C7B514B9-E448-4EB7-9846-A0FD156F4BA5}"/>
              </a:ext>
            </a:extLst>
          </p:cNvPr>
          <p:cNvSpPr/>
          <p:nvPr/>
        </p:nvSpPr>
        <p:spPr>
          <a:xfrm>
            <a:off x="8582245" y="2507686"/>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6" name="Arrow: Chevron 35">
            <a:extLst>
              <a:ext uri="{FF2B5EF4-FFF2-40B4-BE49-F238E27FC236}">
                <a16:creationId xmlns:a16="http://schemas.microsoft.com/office/drawing/2014/main" id="{0A258A78-ED49-4D37-8C94-5A3827FBA4B4}"/>
              </a:ext>
            </a:extLst>
          </p:cNvPr>
          <p:cNvSpPr/>
          <p:nvPr/>
        </p:nvSpPr>
        <p:spPr>
          <a:xfrm>
            <a:off x="2069837" y="2516921"/>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37" name="Rectangle 36">
            <a:extLst>
              <a:ext uri="{FF2B5EF4-FFF2-40B4-BE49-F238E27FC236}">
                <a16:creationId xmlns:a16="http://schemas.microsoft.com/office/drawing/2014/main" id="{C01164DB-98A6-4C52-9826-49C41379D7BE}"/>
              </a:ext>
            </a:extLst>
          </p:cNvPr>
          <p:cNvSpPr/>
          <p:nvPr/>
        </p:nvSpPr>
        <p:spPr>
          <a:xfrm>
            <a:off x="904801" y="1674897"/>
            <a:ext cx="859721" cy="4094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r>
              <a:rPr lang="en-AU" sz="953" dirty="0">
                <a:solidFill>
                  <a:srgbClr val="1A2331"/>
                </a:solidFill>
                <a:latin typeface="Arial"/>
              </a:rPr>
              <a:t>Developer application</a:t>
            </a:r>
          </a:p>
        </p:txBody>
      </p:sp>
      <p:cxnSp>
        <p:nvCxnSpPr>
          <p:cNvPr id="39" name="Straight Arrow Connector 38">
            <a:extLst>
              <a:ext uri="{FF2B5EF4-FFF2-40B4-BE49-F238E27FC236}">
                <a16:creationId xmlns:a16="http://schemas.microsoft.com/office/drawing/2014/main" id="{EF437BF4-EEF9-4A50-BEB1-2717B1353986}"/>
              </a:ext>
            </a:extLst>
          </p:cNvPr>
          <p:cNvCxnSpPr>
            <a:cxnSpLocks/>
          </p:cNvCxnSpPr>
          <p:nvPr/>
        </p:nvCxnSpPr>
        <p:spPr>
          <a:xfrm>
            <a:off x="1334662" y="2121583"/>
            <a:ext cx="0" cy="46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19EA364-027D-4062-A9BB-BC94C6C8D9B6}"/>
              </a:ext>
            </a:extLst>
          </p:cNvPr>
          <p:cNvSpPr/>
          <p:nvPr/>
        </p:nvSpPr>
        <p:spPr>
          <a:xfrm>
            <a:off x="8145826" y="1641911"/>
            <a:ext cx="781564" cy="4094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r>
              <a:rPr lang="en-AU" sz="953" dirty="0">
                <a:solidFill>
                  <a:srgbClr val="1A2331"/>
                </a:solidFill>
                <a:latin typeface="Arial"/>
              </a:rPr>
              <a:t>Consent for SOC</a:t>
            </a:r>
          </a:p>
        </p:txBody>
      </p:sp>
      <p:cxnSp>
        <p:nvCxnSpPr>
          <p:cNvPr id="42" name="Straight Arrow Connector 41">
            <a:extLst>
              <a:ext uri="{FF2B5EF4-FFF2-40B4-BE49-F238E27FC236}">
                <a16:creationId xmlns:a16="http://schemas.microsoft.com/office/drawing/2014/main" id="{B613BE60-634B-4D8A-A357-555A6C153F02}"/>
              </a:ext>
            </a:extLst>
          </p:cNvPr>
          <p:cNvCxnSpPr>
            <a:cxnSpLocks/>
            <a:endCxn id="41" idx="2"/>
          </p:cNvCxnSpPr>
          <p:nvPr/>
        </p:nvCxnSpPr>
        <p:spPr>
          <a:xfrm flipV="1">
            <a:off x="8536608" y="2051336"/>
            <a:ext cx="0" cy="465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5473222-8C56-4731-B8F2-436F3CA07DCB}"/>
              </a:ext>
            </a:extLst>
          </p:cNvPr>
          <p:cNvSpPr/>
          <p:nvPr/>
        </p:nvSpPr>
        <p:spPr>
          <a:xfrm>
            <a:off x="1196858" y="2269230"/>
            <a:ext cx="8395004" cy="1614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prstClr val="white"/>
              </a:solidFill>
              <a:latin typeface="Arial"/>
            </a:endParaRPr>
          </a:p>
        </p:txBody>
      </p:sp>
      <p:sp>
        <p:nvSpPr>
          <p:cNvPr id="25" name="Arrow: Chevron 24">
            <a:extLst>
              <a:ext uri="{FF2B5EF4-FFF2-40B4-BE49-F238E27FC236}">
                <a16:creationId xmlns:a16="http://schemas.microsoft.com/office/drawing/2014/main" id="{0B4CA57A-FCB1-4908-800E-BC89E1FB892F}"/>
              </a:ext>
            </a:extLst>
          </p:cNvPr>
          <p:cNvSpPr/>
          <p:nvPr/>
        </p:nvSpPr>
        <p:spPr>
          <a:xfrm>
            <a:off x="7705533" y="2510617"/>
            <a:ext cx="110221" cy="3606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endParaRPr lang="en-AU" sz="1633">
              <a:solidFill>
                <a:srgbClr val="1A2331"/>
              </a:solidFill>
              <a:latin typeface="Arial"/>
            </a:endParaRPr>
          </a:p>
        </p:txBody>
      </p:sp>
      <p:sp>
        <p:nvSpPr>
          <p:cNvPr id="2" name="Rounded Rectangular Callout 1"/>
          <p:cNvSpPr/>
          <p:nvPr/>
        </p:nvSpPr>
        <p:spPr>
          <a:xfrm>
            <a:off x="2429112" y="4424867"/>
            <a:ext cx="1298225" cy="889774"/>
          </a:xfrm>
          <a:prstGeom prst="wedgeRoundRectCallout">
            <a:avLst>
              <a:gd name="adj1" fmla="val 36665"/>
              <a:gd name="adj2" fmla="val -118392"/>
              <a:gd name="adj3" fmla="val 16667"/>
            </a:avLst>
          </a:prstGeom>
          <a:solidFill>
            <a:srgbClr val="253D8C"/>
          </a:solidFill>
          <a:ln>
            <a:solidFill>
              <a:srgbClr val="253D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r>
              <a:rPr lang="en-AU" sz="1100" b="1" dirty="0">
                <a:solidFill>
                  <a:schemeClr val="bg1"/>
                </a:solidFill>
              </a:rPr>
              <a:t>Master plan review</a:t>
            </a:r>
          </a:p>
        </p:txBody>
      </p:sp>
      <p:sp>
        <p:nvSpPr>
          <p:cNvPr id="70" name="Rounded Rectangular Callout 69"/>
          <p:cNvSpPr/>
          <p:nvPr/>
        </p:nvSpPr>
        <p:spPr>
          <a:xfrm>
            <a:off x="5864967" y="4424867"/>
            <a:ext cx="1298225" cy="889774"/>
          </a:xfrm>
          <a:prstGeom prst="wedgeRoundRectCallout">
            <a:avLst>
              <a:gd name="adj1" fmla="val -78330"/>
              <a:gd name="adj2" fmla="val -114197"/>
              <a:gd name="adj3" fmla="val 16667"/>
            </a:avLst>
          </a:prstGeom>
          <a:solidFill>
            <a:srgbClr val="253D8C"/>
          </a:solidFill>
          <a:ln>
            <a:solidFill>
              <a:srgbClr val="253D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r>
              <a:rPr lang="en-AU" sz="1100" b="1" dirty="0">
                <a:solidFill>
                  <a:schemeClr val="bg1"/>
                </a:solidFill>
              </a:rPr>
              <a:t>Design review &amp; Safety in Design</a:t>
            </a:r>
          </a:p>
        </p:txBody>
      </p:sp>
      <p:sp>
        <p:nvSpPr>
          <p:cNvPr id="74" name="Rounded Rectangular Callout 73"/>
          <p:cNvSpPr/>
          <p:nvPr/>
        </p:nvSpPr>
        <p:spPr>
          <a:xfrm>
            <a:off x="8293637" y="4424867"/>
            <a:ext cx="1298225" cy="889774"/>
          </a:xfrm>
          <a:prstGeom prst="wedgeRoundRectCallout">
            <a:avLst>
              <a:gd name="adj1" fmla="val 10072"/>
              <a:gd name="adj2" fmla="val -117344"/>
              <a:gd name="adj3" fmla="val 16667"/>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r>
              <a:rPr lang="en-AU" sz="1100" b="1" dirty="0">
                <a:solidFill>
                  <a:schemeClr val="bg1"/>
                </a:solidFill>
              </a:rPr>
              <a:t>Tie in process</a:t>
            </a:r>
          </a:p>
        </p:txBody>
      </p:sp>
      <p:sp>
        <p:nvSpPr>
          <p:cNvPr id="75" name="Right Brace 74">
            <a:extLst>
              <a:ext uri="{FF2B5EF4-FFF2-40B4-BE49-F238E27FC236}">
                <a16:creationId xmlns:a16="http://schemas.microsoft.com/office/drawing/2014/main" id="{A2CD039D-E5D9-4D1C-9C5D-89F9FFEDE932}"/>
              </a:ext>
            </a:extLst>
          </p:cNvPr>
          <p:cNvSpPr/>
          <p:nvPr/>
        </p:nvSpPr>
        <p:spPr>
          <a:xfrm rot="5400000">
            <a:off x="5193234" y="-106545"/>
            <a:ext cx="343469" cy="845378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829544"/>
            <a:endParaRPr lang="en-AU" sz="1633" b="1" dirty="0">
              <a:solidFill>
                <a:srgbClr val="1A2331"/>
              </a:solidFill>
              <a:latin typeface="Arial"/>
            </a:endParaRPr>
          </a:p>
        </p:txBody>
      </p:sp>
      <p:sp>
        <p:nvSpPr>
          <p:cNvPr id="76" name="Rounded Rectangular Callout 75"/>
          <p:cNvSpPr/>
          <p:nvPr/>
        </p:nvSpPr>
        <p:spPr>
          <a:xfrm>
            <a:off x="4381516" y="5827569"/>
            <a:ext cx="1298225" cy="889774"/>
          </a:xfrm>
          <a:prstGeom prst="wedgeRoundRectCallout">
            <a:avLst>
              <a:gd name="adj1" fmla="val 25885"/>
              <a:gd name="adj2" fmla="val -218014"/>
              <a:gd name="adj3" fmla="val 16667"/>
            </a:avLst>
          </a:prstGeom>
          <a:solidFill>
            <a:srgbClr val="253D8C"/>
          </a:solidFill>
          <a:ln>
            <a:solidFill>
              <a:srgbClr val="253D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r>
              <a:rPr lang="en-AU" sz="1100" b="1" dirty="0">
                <a:solidFill>
                  <a:schemeClr val="bg1"/>
                </a:solidFill>
              </a:rPr>
              <a:t>IT Systems</a:t>
            </a:r>
          </a:p>
        </p:txBody>
      </p:sp>
      <p:sp>
        <p:nvSpPr>
          <p:cNvPr id="3" name="Date Placeholder 2">
            <a:extLst>
              <a:ext uri="{FF2B5EF4-FFF2-40B4-BE49-F238E27FC236}">
                <a16:creationId xmlns:a16="http://schemas.microsoft.com/office/drawing/2014/main" id="{64326EBA-5596-4553-BC89-36A4A631AE96}"/>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614549E6-2AEF-49E1-9371-D63931D87C1C}"/>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1856219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76" y="691695"/>
            <a:ext cx="9281987" cy="1065551"/>
          </a:xfrm>
        </p:spPr>
        <p:txBody>
          <a:bodyPr/>
          <a:lstStyle/>
          <a:p>
            <a:r>
              <a:rPr lang="en-AU" sz="4400" dirty="0"/>
              <a:t>Upcoming: Process improvement workshop </a:t>
            </a:r>
          </a:p>
        </p:txBody>
      </p:sp>
      <p:sp>
        <p:nvSpPr>
          <p:cNvPr id="3" name="Date Placeholder 2"/>
          <p:cNvSpPr>
            <a:spLocks noGrp="1"/>
          </p:cNvSpPr>
          <p:nvPr>
            <p:ph type="dt" sz="half" idx="10"/>
          </p:nvPr>
        </p:nvSpPr>
        <p:spPr/>
        <p:txBody>
          <a:bodyPr/>
          <a:lstStyle/>
          <a:p>
            <a:r>
              <a:rPr lang="en-US"/>
              <a:t>5/09/2019</a:t>
            </a:r>
            <a:endParaRPr lang="en-GB" dirty="0"/>
          </a:p>
        </p:txBody>
      </p:sp>
      <p:sp>
        <p:nvSpPr>
          <p:cNvPr id="4" name="Footer Placeholder 3"/>
          <p:cNvSpPr>
            <a:spLocks noGrp="1"/>
          </p:cNvSpPr>
          <p:nvPr>
            <p:ph type="ftr" sz="quarter" idx="11"/>
          </p:nvPr>
        </p:nvSpPr>
        <p:spPr/>
        <p:txBody>
          <a:bodyPr/>
          <a:lstStyle/>
          <a:p>
            <a:r>
              <a:rPr lang="en-AU"/>
              <a:t>Constestable Works Consultative Committee</a:t>
            </a:r>
            <a:endParaRPr lang="en-GB" dirty="0"/>
          </a:p>
        </p:txBody>
      </p:sp>
      <p:sp>
        <p:nvSpPr>
          <p:cNvPr id="6" name="Content Placeholder 5"/>
          <p:cNvSpPr>
            <a:spLocks noGrp="1"/>
          </p:cNvSpPr>
          <p:nvPr>
            <p:ph sz="quarter" idx="13"/>
          </p:nvPr>
        </p:nvSpPr>
        <p:spPr/>
        <p:txBody>
          <a:bodyPr/>
          <a:lstStyle/>
          <a:p>
            <a:pPr marL="285750" indent="-285750">
              <a:buFont typeface="Arial" panose="020B0604020202020204" pitchFamily="34" charset="0"/>
              <a:buChar char="•"/>
            </a:pPr>
            <a:r>
              <a:rPr lang="en-AU" dirty="0"/>
              <a:t>Electric House, 40 Market St. Tuesday 8</a:t>
            </a:r>
            <a:r>
              <a:rPr lang="en-AU" baseline="30000" dirty="0"/>
              <a:t>th</a:t>
            </a:r>
            <a:r>
              <a:rPr lang="en-AU" dirty="0"/>
              <a:t> October, 9am-1pm</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Topics to be covered</a:t>
            </a:r>
          </a:p>
          <a:p>
            <a:pPr marL="501750" lvl="2" indent="-285750">
              <a:lnSpc>
                <a:spcPct val="100000"/>
              </a:lnSpc>
              <a:spcBef>
                <a:spcPts val="600"/>
              </a:spcBef>
              <a:buFont typeface="Arial" panose="020B0604020202020204" pitchFamily="34" charset="0"/>
              <a:buChar char="•"/>
            </a:pPr>
            <a:r>
              <a:rPr lang="en-AU" dirty="0"/>
              <a:t>Tie in process</a:t>
            </a:r>
          </a:p>
          <a:p>
            <a:pPr marL="501750" lvl="2" indent="-285750">
              <a:lnSpc>
                <a:spcPct val="100000"/>
              </a:lnSpc>
              <a:spcBef>
                <a:spcPts val="600"/>
              </a:spcBef>
              <a:buFont typeface="Arial" panose="020B0604020202020204" pitchFamily="34" charset="0"/>
              <a:buChar char="•"/>
            </a:pPr>
            <a:r>
              <a:rPr lang="en-AU" dirty="0"/>
              <a:t>Master Plan Review</a:t>
            </a:r>
          </a:p>
          <a:p>
            <a:pPr marL="501750" lvl="2" indent="-285750">
              <a:lnSpc>
                <a:spcPct val="100000"/>
              </a:lnSpc>
              <a:spcBef>
                <a:spcPts val="600"/>
              </a:spcBef>
              <a:buFont typeface="Arial" panose="020B0604020202020204" pitchFamily="34" charset="0"/>
              <a:buChar char="•"/>
            </a:pPr>
            <a:r>
              <a:rPr lang="en-AU" dirty="0"/>
              <a:t>Design review and Safety in Design</a:t>
            </a:r>
          </a:p>
          <a:p>
            <a:pPr marL="501750" lvl="2" indent="-285750">
              <a:lnSpc>
                <a:spcPct val="100000"/>
              </a:lnSpc>
              <a:spcBef>
                <a:spcPts val="600"/>
              </a:spcBef>
              <a:buFont typeface="Arial" panose="020B0604020202020204" pitchFamily="34" charset="0"/>
              <a:buChar char="•"/>
            </a:pPr>
            <a:r>
              <a:rPr lang="en-AU" dirty="0"/>
              <a:t>IT systems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Who should attend.</a:t>
            </a:r>
          </a:p>
          <a:p>
            <a:r>
              <a:rPr lang="en-AU" b="0" dirty="0"/>
              <a:t>Everybody welcome, however we are targeting engagement with:</a:t>
            </a:r>
          </a:p>
          <a:p>
            <a:pPr marL="501750" lvl="2" indent="-285750">
              <a:lnSpc>
                <a:spcPct val="100000"/>
              </a:lnSpc>
              <a:spcBef>
                <a:spcPts val="600"/>
              </a:spcBef>
              <a:buFont typeface="Arial" panose="020B0604020202020204" pitchFamily="34" charset="0"/>
              <a:buChar char="•"/>
            </a:pPr>
            <a:r>
              <a:rPr lang="en-AU" dirty="0"/>
              <a:t>PM2’s</a:t>
            </a:r>
          </a:p>
          <a:p>
            <a:pPr marL="501750" lvl="2" indent="-285750">
              <a:lnSpc>
                <a:spcPct val="100000"/>
              </a:lnSpc>
              <a:spcBef>
                <a:spcPts val="600"/>
              </a:spcBef>
              <a:buFont typeface="Arial" panose="020B0604020202020204" pitchFamily="34" charset="0"/>
              <a:buChar char="•"/>
            </a:pPr>
            <a:r>
              <a:rPr lang="en-AU" dirty="0"/>
              <a:t>Design houses</a:t>
            </a:r>
          </a:p>
          <a:p>
            <a:pPr marL="501750" lvl="2"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50145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912" y="515967"/>
            <a:ext cx="9281987" cy="1065551"/>
          </a:xfrm>
        </p:spPr>
        <p:txBody>
          <a:bodyPr/>
          <a:lstStyle/>
          <a:p>
            <a:r>
              <a:rPr lang="en-AU" dirty="0"/>
              <a:t>Charter</a:t>
            </a:r>
            <a:br>
              <a:rPr lang="en-AU" dirty="0"/>
            </a:br>
            <a:r>
              <a:rPr lang="en-AU" sz="1754" dirty="0"/>
              <a:t>Improving </a:t>
            </a:r>
            <a:r>
              <a:rPr lang="en-AU" sz="1579" dirty="0"/>
              <a:t>performance in relation to Contestable Works</a:t>
            </a:r>
          </a:p>
        </p:txBody>
      </p:sp>
      <p:sp>
        <p:nvSpPr>
          <p:cNvPr id="7" name="Text Placeholder 6"/>
          <p:cNvSpPr>
            <a:spLocks noGrp="1"/>
          </p:cNvSpPr>
          <p:nvPr>
            <p:ph type="body" sz="quarter" idx="17"/>
          </p:nvPr>
        </p:nvSpPr>
        <p:spPr/>
        <p:txBody>
          <a:bodyPr/>
          <a:lstStyle/>
          <a:p>
            <a:r>
              <a:rPr lang="en-AU" sz="1228" dirty="0"/>
              <a:t>Objective</a:t>
            </a:r>
          </a:p>
          <a:p>
            <a:r>
              <a:rPr lang="en-AU" sz="1052" b="0" dirty="0"/>
              <a:t>Engage with industry for the purpose of:</a:t>
            </a:r>
          </a:p>
          <a:p>
            <a:pPr marL="250603" indent="-250603">
              <a:buFont typeface="Arial" panose="020B0604020202020204" pitchFamily="34" charset="0"/>
              <a:buChar char="•"/>
            </a:pPr>
            <a:r>
              <a:rPr lang="en-AU" sz="965" b="0" dirty="0"/>
              <a:t>Improving the safety on site</a:t>
            </a:r>
          </a:p>
          <a:p>
            <a:pPr marL="250603" indent="-250603">
              <a:buFont typeface="Arial" panose="020B0604020202020204" pitchFamily="34" charset="0"/>
              <a:buChar char="•"/>
            </a:pPr>
            <a:r>
              <a:rPr lang="en-AU" sz="965" b="0" dirty="0"/>
              <a:t>Improving the quality of the built asset</a:t>
            </a:r>
          </a:p>
          <a:p>
            <a:pPr marL="250603" indent="-250603">
              <a:buFont typeface="Arial" panose="020B0604020202020204" pitchFamily="34" charset="0"/>
              <a:buChar char="•"/>
            </a:pPr>
            <a:r>
              <a:rPr lang="en-AU" sz="965" b="0" dirty="0"/>
              <a:t>Communicating process changes and receiving and incorporating feedback</a:t>
            </a:r>
          </a:p>
          <a:p>
            <a:pPr marL="250603" indent="-250603">
              <a:buFont typeface="Arial" panose="020B0604020202020204" pitchFamily="34" charset="0"/>
              <a:buChar char="•"/>
            </a:pPr>
            <a:r>
              <a:rPr lang="en-AU" sz="965" b="0" dirty="0"/>
              <a:t>Improving the understanding and application of technical standards</a:t>
            </a:r>
          </a:p>
          <a:p>
            <a:pPr marL="250603" indent="-250603">
              <a:buFont typeface="Arial" panose="020B0604020202020204" pitchFamily="34" charset="0"/>
              <a:buChar char="•"/>
            </a:pPr>
            <a:r>
              <a:rPr lang="en-AU" sz="965" b="0" dirty="0"/>
              <a:t>Providing certainty of timeframes and increasing levels of responsiveness</a:t>
            </a:r>
          </a:p>
          <a:p>
            <a:endParaRPr lang="en-AU" dirty="0"/>
          </a:p>
        </p:txBody>
      </p:sp>
      <p:sp>
        <p:nvSpPr>
          <p:cNvPr id="8" name="Text Placeholder 7"/>
          <p:cNvSpPr>
            <a:spLocks noGrp="1"/>
          </p:cNvSpPr>
          <p:nvPr>
            <p:ph type="body" sz="quarter" idx="18"/>
          </p:nvPr>
        </p:nvSpPr>
        <p:spPr/>
        <p:txBody>
          <a:bodyPr/>
          <a:lstStyle/>
          <a:p>
            <a:r>
              <a:rPr lang="en-AU" sz="1228" dirty="0"/>
              <a:t>Membership</a:t>
            </a:r>
          </a:p>
          <a:p>
            <a:r>
              <a:rPr lang="en-AU" sz="965" b="0" dirty="0"/>
              <a:t>The membership will consist of representatives from:</a:t>
            </a:r>
          </a:p>
          <a:p>
            <a:r>
              <a:rPr lang="en-AU" sz="965" b="0" dirty="0"/>
              <a:t>Powercor:  Design &amp; Customer Programs, Field Audit &amp; Quality, Technical Standards, Network Planning &amp; Development</a:t>
            </a:r>
          </a:p>
          <a:p>
            <a:r>
              <a:rPr lang="en-AU" sz="965" b="0" dirty="0"/>
              <a:t>ALDE, CCF, UDIA </a:t>
            </a:r>
          </a:p>
          <a:p>
            <a:r>
              <a:rPr lang="en-AU" sz="965" b="0" dirty="0"/>
              <a:t>PM2/Designer x 2</a:t>
            </a:r>
          </a:p>
          <a:p>
            <a:r>
              <a:rPr lang="en-AU" sz="965" b="0" dirty="0"/>
              <a:t>Electrical Constructor x 2</a:t>
            </a:r>
          </a:p>
          <a:p>
            <a:r>
              <a:rPr lang="en-AU" sz="965" b="0" dirty="0"/>
              <a:t>Civil Contractor x 2</a:t>
            </a:r>
          </a:p>
          <a:p>
            <a:endParaRPr lang="en-AU" sz="965" dirty="0"/>
          </a:p>
        </p:txBody>
      </p:sp>
      <p:sp>
        <p:nvSpPr>
          <p:cNvPr id="9" name="Text Placeholder 8"/>
          <p:cNvSpPr>
            <a:spLocks noGrp="1"/>
          </p:cNvSpPr>
          <p:nvPr>
            <p:ph type="body" sz="quarter" idx="19"/>
          </p:nvPr>
        </p:nvSpPr>
        <p:spPr>
          <a:xfrm>
            <a:off x="3906561" y="2076708"/>
            <a:ext cx="2506703" cy="1703123"/>
          </a:xfrm>
        </p:spPr>
        <p:txBody>
          <a:bodyPr/>
          <a:lstStyle/>
          <a:p>
            <a:r>
              <a:rPr lang="en-AU" sz="1228" dirty="0"/>
              <a:t>Agenda</a:t>
            </a:r>
          </a:p>
          <a:p>
            <a:r>
              <a:rPr lang="en-AU" sz="965" b="0" dirty="0"/>
              <a:t>Standard Agenda items are:</a:t>
            </a:r>
          </a:p>
          <a:p>
            <a:pPr marL="200482" indent="-200482">
              <a:buFont typeface="Arial" panose="020B0604020202020204" pitchFamily="34" charset="0"/>
              <a:buChar char="•"/>
            </a:pPr>
            <a:r>
              <a:rPr lang="en-AU" sz="965" b="0" dirty="0"/>
              <a:t>ESC overview and update</a:t>
            </a:r>
          </a:p>
          <a:p>
            <a:pPr marL="200482" indent="-200482">
              <a:buFont typeface="Arial" panose="020B0604020202020204" pitchFamily="34" charset="0"/>
              <a:buChar char="•"/>
            </a:pPr>
            <a:r>
              <a:rPr lang="en-AU" sz="965" b="0" dirty="0"/>
              <a:t>Contestable Works Team update</a:t>
            </a:r>
          </a:p>
          <a:p>
            <a:pPr marL="200482" indent="-200482">
              <a:buFont typeface="Arial" panose="020B0604020202020204" pitchFamily="34" charset="0"/>
              <a:buChar char="•"/>
            </a:pPr>
            <a:r>
              <a:rPr lang="en-AU" sz="965" b="0" dirty="0"/>
              <a:t>Audit Results and Trends</a:t>
            </a:r>
          </a:p>
          <a:p>
            <a:pPr marL="200482" indent="-200482">
              <a:buFont typeface="Arial" panose="020B0604020202020204" pitchFamily="34" charset="0"/>
              <a:buChar char="•"/>
            </a:pPr>
            <a:r>
              <a:rPr lang="en-AU" sz="965" b="0" dirty="0"/>
              <a:t>Technical Standards update</a:t>
            </a:r>
          </a:p>
          <a:p>
            <a:pPr marL="200482" indent="-200482">
              <a:buFont typeface="Arial" panose="020B0604020202020204" pitchFamily="34" charset="0"/>
              <a:buChar char="•"/>
            </a:pPr>
            <a:r>
              <a:rPr lang="en-AU" sz="965" b="0" dirty="0"/>
              <a:t>Round Table update – ALDE, UDIA, CCF, PM2/Designer, Electrical, Civil</a:t>
            </a:r>
          </a:p>
          <a:p>
            <a:endParaRPr lang="en-AU" dirty="0"/>
          </a:p>
        </p:txBody>
      </p:sp>
      <p:sp>
        <p:nvSpPr>
          <p:cNvPr id="10" name="Text Placeholder 9"/>
          <p:cNvSpPr>
            <a:spLocks noGrp="1"/>
          </p:cNvSpPr>
          <p:nvPr>
            <p:ph type="body" sz="quarter" idx="20"/>
          </p:nvPr>
        </p:nvSpPr>
        <p:spPr>
          <a:xfrm>
            <a:off x="3906561" y="4018667"/>
            <a:ext cx="2506703" cy="1703123"/>
          </a:xfrm>
        </p:spPr>
        <p:txBody>
          <a:bodyPr/>
          <a:lstStyle/>
          <a:p>
            <a:r>
              <a:rPr lang="en-AU" sz="1228" dirty="0"/>
              <a:t>Frequency</a:t>
            </a:r>
          </a:p>
          <a:p>
            <a:r>
              <a:rPr lang="en-AU" sz="965" b="0" dirty="0"/>
              <a:t>Meetings will occur on a quarterly basis typically: </a:t>
            </a:r>
          </a:p>
          <a:p>
            <a:pPr marL="150362" indent="-150362">
              <a:buFont typeface="Arial" panose="020B0604020202020204" pitchFamily="34" charset="0"/>
              <a:buChar char="•"/>
            </a:pPr>
            <a:r>
              <a:rPr lang="en-AU" sz="965" b="0" dirty="0"/>
              <a:t>March</a:t>
            </a:r>
          </a:p>
          <a:p>
            <a:pPr marL="150362" indent="-150362">
              <a:buFont typeface="Arial" panose="020B0604020202020204" pitchFamily="34" charset="0"/>
              <a:buChar char="•"/>
            </a:pPr>
            <a:r>
              <a:rPr lang="en-AU" sz="965" b="0" dirty="0"/>
              <a:t>June</a:t>
            </a:r>
          </a:p>
          <a:p>
            <a:pPr marL="150362" indent="-150362">
              <a:buFont typeface="Arial" panose="020B0604020202020204" pitchFamily="34" charset="0"/>
              <a:buChar char="•"/>
            </a:pPr>
            <a:r>
              <a:rPr lang="en-AU" sz="965" b="0" dirty="0"/>
              <a:t>September </a:t>
            </a:r>
          </a:p>
          <a:p>
            <a:pPr marL="150362" indent="-150362">
              <a:buFont typeface="Arial" panose="020B0604020202020204" pitchFamily="34" charset="0"/>
              <a:buChar char="•"/>
            </a:pPr>
            <a:r>
              <a:rPr lang="en-AU" sz="965" b="0" dirty="0"/>
              <a:t>December</a:t>
            </a:r>
          </a:p>
        </p:txBody>
      </p:sp>
      <p:sp>
        <p:nvSpPr>
          <p:cNvPr id="11" name="Rectangle 10"/>
          <p:cNvSpPr/>
          <p:nvPr/>
        </p:nvSpPr>
        <p:spPr>
          <a:xfrm>
            <a:off x="567064" y="5973941"/>
            <a:ext cx="6462551" cy="335220"/>
          </a:xfrm>
          <a:prstGeom prst="rect">
            <a:avLst/>
          </a:prstGeom>
        </p:spPr>
        <p:txBody>
          <a:bodyPr wrap="square">
            <a:spAutoFit/>
          </a:bodyPr>
          <a:lstStyle/>
          <a:p>
            <a:r>
              <a:rPr lang="en-AU" sz="789" i="1" dirty="0"/>
              <a:t>Note: The purpose of the meeting is not to address specific project related issues however working groups can be established as required to resolve industry issues and their outcomes are reported back to the meeting</a:t>
            </a:r>
          </a:p>
        </p:txBody>
      </p:sp>
      <p:pic>
        <p:nvPicPr>
          <p:cNvPr id="1026"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47" y="2316583"/>
            <a:ext cx="4174605" cy="26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E2EF-EE0E-40B8-95B6-787646B9F86B}"/>
              </a:ext>
            </a:extLst>
          </p:cNvPr>
          <p:cNvSpPr>
            <a:spLocks noGrp="1"/>
          </p:cNvSpPr>
          <p:nvPr>
            <p:ph type="ctrTitle"/>
          </p:nvPr>
        </p:nvSpPr>
        <p:spPr/>
        <p:txBody>
          <a:bodyPr/>
          <a:lstStyle/>
          <a:p>
            <a:r>
              <a:rPr lang="en-AU" dirty="0"/>
              <a:t>Audit Performance, Results &amp; Trends</a:t>
            </a:r>
          </a:p>
        </p:txBody>
      </p:sp>
      <p:sp>
        <p:nvSpPr>
          <p:cNvPr id="3" name="Date Placeholder 2">
            <a:extLst>
              <a:ext uri="{FF2B5EF4-FFF2-40B4-BE49-F238E27FC236}">
                <a16:creationId xmlns:a16="http://schemas.microsoft.com/office/drawing/2014/main" id="{E63EC5D1-13AD-4AE3-B7F3-2F8499BB4729}"/>
              </a:ext>
            </a:extLst>
          </p:cNvPr>
          <p:cNvSpPr>
            <a:spLocks noGrp="1"/>
          </p:cNvSpPr>
          <p:nvPr>
            <p:ph type="dt" sz="half" idx="10"/>
          </p:nvPr>
        </p:nvSpPr>
        <p:spPr/>
        <p:txBody>
          <a:bodyPr/>
          <a:lstStyle/>
          <a:p>
            <a:r>
              <a:rPr lang="en-US"/>
              <a:t>5/09/2019</a:t>
            </a:r>
            <a:endParaRPr lang="en-GB" dirty="0"/>
          </a:p>
        </p:txBody>
      </p:sp>
      <p:sp>
        <p:nvSpPr>
          <p:cNvPr id="4" name="Footer Placeholder 3">
            <a:extLst>
              <a:ext uri="{FF2B5EF4-FFF2-40B4-BE49-F238E27FC236}">
                <a16:creationId xmlns:a16="http://schemas.microsoft.com/office/drawing/2014/main" id="{03A69A1F-B124-4B69-A537-08435219F647}"/>
              </a:ext>
            </a:extLst>
          </p:cNvPr>
          <p:cNvSpPr>
            <a:spLocks noGrp="1"/>
          </p:cNvSpPr>
          <p:nvPr>
            <p:ph type="ftr" sz="quarter" idx="11"/>
          </p:nvPr>
        </p:nvSpPr>
        <p:spPr/>
        <p:txBody>
          <a:bodyPr/>
          <a:lstStyle/>
          <a:p>
            <a:r>
              <a:rPr lang="en-AU"/>
              <a:t>Constestable Works Consultative Committee</a:t>
            </a:r>
            <a:endParaRPr lang="en-GB" dirty="0"/>
          </a:p>
        </p:txBody>
      </p:sp>
    </p:spTree>
    <p:extLst>
      <p:ext uri="{BB962C8B-B14F-4D97-AF65-F5344CB8AC3E}">
        <p14:creationId xmlns:p14="http://schemas.microsoft.com/office/powerpoint/2010/main" val="32696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34" y="442454"/>
            <a:ext cx="9281987" cy="1065551"/>
          </a:xfrm>
        </p:spPr>
        <p:txBody>
          <a:bodyPr/>
          <a:lstStyle/>
          <a:p>
            <a:r>
              <a:rPr lang="en-AU" dirty="0"/>
              <a:t>2019 Volumes &amp; timeframes</a:t>
            </a:r>
            <a:br>
              <a:rPr lang="en-AU" dirty="0"/>
            </a:br>
            <a:r>
              <a:rPr lang="en-AU" sz="2000" dirty="0"/>
              <a:t>We are delivering to audit timeframes however re-audits are increasing </a:t>
            </a:r>
          </a:p>
        </p:txBody>
      </p:sp>
      <p:sp>
        <p:nvSpPr>
          <p:cNvPr id="3" name="Date Placeholder 2"/>
          <p:cNvSpPr>
            <a:spLocks noGrp="1"/>
          </p:cNvSpPr>
          <p:nvPr>
            <p:ph type="dt" sz="half" idx="10"/>
          </p:nvPr>
        </p:nvSpPr>
        <p:spPr/>
        <p:txBody>
          <a:bodyPr/>
          <a:lstStyle/>
          <a:p>
            <a:r>
              <a:rPr lang="en-US"/>
              <a:t>5/09/2019</a:t>
            </a:r>
            <a:endParaRPr lang="en-GB"/>
          </a:p>
        </p:txBody>
      </p:sp>
      <p:graphicFrame>
        <p:nvGraphicFramePr>
          <p:cNvPr id="6" name="Chart 5">
            <a:extLst>
              <a:ext uri="{FF2B5EF4-FFF2-40B4-BE49-F238E27FC236}">
                <a16:creationId xmlns:a16="http://schemas.microsoft.com/office/drawing/2014/main" id="{8E86F261-B1D6-4D88-8FAA-BB69E191566C}"/>
              </a:ext>
            </a:extLst>
          </p:cNvPr>
          <p:cNvGraphicFramePr>
            <a:graphicFrameLocks/>
          </p:cNvGraphicFramePr>
          <p:nvPr>
            <p:extLst>
              <p:ext uri="{D42A27DB-BD31-4B8C-83A1-F6EECF244321}">
                <p14:modId xmlns:p14="http://schemas.microsoft.com/office/powerpoint/2010/main" val="1027762305"/>
              </p:ext>
            </p:extLst>
          </p:nvPr>
        </p:nvGraphicFramePr>
        <p:xfrm>
          <a:off x="1631578" y="3039036"/>
          <a:ext cx="6920751" cy="3756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91110593"/>
              </p:ext>
            </p:extLst>
          </p:nvPr>
        </p:nvGraphicFramePr>
        <p:xfrm>
          <a:off x="2057681" y="1529766"/>
          <a:ext cx="5087190" cy="1236980"/>
        </p:xfrm>
        <a:graphic>
          <a:graphicData uri="http://schemas.openxmlformats.org/drawingml/2006/table">
            <a:tbl>
              <a:tblPr firstRow="1" bandRow="1">
                <a:tableStyleId>{5C22544A-7EE6-4342-B048-85BDC9FD1C3A}</a:tableStyleId>
              </a:tblPr>
              <a:tblGrid>
                <a:gridCol w="1265998">
                  <a:extLst>
                    <a:ext uri="{9D8B030D-6E8A-4147-A177-3AD203B41FA5}">
                      <a16:colId xmlns:a16="http://schemas.microsoft.com/office/drawing/2014/main" val="20000"/>
                    </a:ext>
                  </a:extLst>
                </a:gridCol>
                <a:gridCol w="1925841">
                  <a:extLst>
                    <a:ext uri="{9D8B030D-6E8A-4147-A177-3AD203B41FA5}">
                      <a16:colId xmlns:a16="http://schemas.microsoft.com/office/drawing/2014/main" val="20001"/>
                    </a:ext>
                  </a:extLst>
                </a:gridCol>
                <a:gridCol w="1895351">
                  <a:extLst>
                    <a:ext uri="{9D8B030D-6E8A-4147-A177-3AD203B41FA5}">
                      <a16:colId xmlns:a16="http://schemas.microsoft.com/office/drawing/2014/main" val="20002"/>
                    </a:ext>
                  </a:extLst>
                </a:gridCol>
              </a:tblGrid>
              <a:tr h="385271">
                <a:tc>
                  <a:txBody>
                    <a:bodyPr/>
                    <a:lstStyle/>
                    <a:p>
                      <a:pPr algn="ctr"/>
                      <a:r>
                        <a:rPr lang="en-AU" dirty="0"/>
                        <a:t>Year</a:t>
                      </a:r>
                    </a:p>
                  </a:txBody>
                  <a:tcPr/>
                </a:tc>
                <a:tc>
                  <a:txBody>
                    <a:bodyPr/>
                    <a:lstStyle/>
                    <a:p>
                      <a:pPr algn="ctr"/>
                      <a:r>
                        <a:rPr lang="en-AU" dirty="0"/>
                        <a:t>No of Projects</a:t>
                      </a:r>
                      <a:r>
                        <a:rPr lang="en-AU" baseline="0" dirty="0"/>
                        <a:t> Audited</a:t>
                      </a:r>
                      <a:endParaRPr lang="en-AU" dirty="0"/>
                    </a:p>
                  </a:txBody>
                  <a:tcPr/>
                </a:tc>
                <a:tc>
                  <a:txBody>
                    <a:bodyPr/>
                    <a:lstStyle/>
                    <a:p>
                      <a:pPr algn="ctr"/>
                      <a:r>
                        <a:rPr lang="en-AU" dirty="0"/>
                        <a:t>Total no of Audits conducted</a:t>
                      </a:r>
                    </a:p>
                  </a:txBody>
                  <a:tcPr/>
                </a:tc>
                <a:extLst>
                  <a:ext uri="{0D108BD9-81ED-4DB2-BD59-A6C34878D82A}">
                    <a16:rowId xmlns:a16="http://schemas.microsoft.com/office/drawing/2014/main" val="10000"/>
                  </a:ext>
                </a:extLst>
              </a:tr>
              <a:tr h="249444">
                <a:tc>
                  <a:txBody>
                    <a:bodyPr/>
                    <a:lstStyle/>
                    <a:p>
                      <a:r>
                        <a:rPr lang="en-AU" dirty="0"/>
                        <a:t>2018</a:t>
                      </a:r>
                    </a:p>
                  </a:txBody>
                  <a:tcPr/>
                </a:tc>
                <a:tc>
                  <a:txBody>
                    <a:bodyPr/>
                    <a:lstStyle/>
                    <a:p>
                      <a:pPr algn="ctr"/>
                      <a:r>
                        <a:rPr lang="en-AU" dirty="0"/>
                        <a:t>391</a:t>
                      </a:r>
                    </a:p>
                  </a:txBody>
                  <a:tcPr/>
                </a:tc>
                <a:tc>
                  <a:txBody>
                    <a:bodyPr/>
                    <a:lstStyle/>
                    <a:p>
                      <a:pPr algn="ctr"/>
                      <a:r>
                        <a:rPr lang="en-AU" dirty="0"/>
                        <a:t>739</a:t>
                      </a:r>
                    </a:p>
                  </a:txBody>
                  <a:tcPr/>
                </a:tc>
                <a:extLst>
                  <a:ext uri="{0D108BD9-81ED-4DB2-BD59-A6C34878D82A}">
                    <a16:rowId xmlns:a16="http://schemas.microsoft.com/office/drawing/2014/main" val="10001"/>
                  </a:ext>
                </a:extLst>
              </a:tr>
              <a:tr h="249444">
                <a:tc>
                  <a:txBody>
                    <a:bodyPr/>
                    <a:lstStyle/>
                    <a:p>
                      <a:r>
                        <a:rPr lang="en-AU" dirty="0"/>
                        <a:t>YTD</a:t>
                      </a:r>
                      <a:r>
                        <a:rPr lang="en-AU" baseline="0" dirty="0"/>
                        <a:t> 2019</a:t>
                      </a:r>
                      <a:endParaRPr lang="en-AU" dirty="0"/>
                    </a:p>
                  </a:txBody>
                  <a:tcPr/>
                </a:tc>
                <a:tc>
                  <a:txBody>
                    <a:bodyPr/>
                    <a:lstStyle/>
                    <a:p>
                      <a:pPr algn="ctr"/>
                      <a:r>
                        <a:rPr lang="en-AU" dirty="0"/>
                        <a:t>244</a:t>
                      </a:r>
                    </a:p>
                  </a:txBody>
                  <a:tcPr/>
                </a:tc>
                <a:tc>
                  <a:txBody>
                    <a:bodyPr/>
                    <a:lstStyle/>
                    <a:p>
                      <a:pPr algn="ctr"/>
                      <a:r>
                        <a:rPr lang="en-AU" dirty="0"/>
                        <a:t>442</a:t>
                      </a:r>
                    </a:p>
                  </a:txBody>
                  <a:tcPr/>
                </a:tc>
                <a:extLst>
                  <a:ext uri="{0D108BD9-81ED-4DB2-BD59-A6C34878D82A}">
                    <a16:rowId xmlns:a16="http://schemas.microsoft.com/office/drawing/2014/main" val="10002"/>
                  </a:ext>
                </a:extLst>
              </a:tr>
            </a:tbl>
          </a:graphicData>
        </a:graphic>
      </p:graphicFrame>
      <p:sp>
        <p:nvSpPr>
          <p:cNvPr id="4" name="Footer Placeholder 3">
            <a:extLst>
              <a:ext uri="{FF2B5EF4-FFF2-40B4-BE49-F238E27FC236}">
                <a16:creationId xmlns:a16="http://schemas.microsoft.com/office/drawing/2014/main" id="{B3072EC8-1A1F-4C85-946C-EC0A6E3D48E9}"/>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135415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23" y="227318"/>
            <a:ext cx="9281987" cy="1065551"/>
          </a:xfrm>
        </p:spPr>
        <p:txBody>
          <a:bodyPr/>
          <a:lstStyle/>
          <a:p>
            <a:r>
              <a:rPr lang="en-AU" dirty="0"/>
              <a:t>Trends</a:t>
            </a:r>
            <a:br>
              <a:rPr lang="en-AU" dirty="0"/>
            </a:br>
            <a:r>
              <a:rPr lang="en-AU" sz="2000" dirty="0"/>
              <a:t>Similar non-compliances have been identified for the past 3 years and unfortunately the volumes are trending upwards with little sign of improvement</a:t>
            </a:r>
            <a:endParaRPr lang="en-AU" dirty="0"/>
          </a:p>
        </p:txBody>
      </p:sp>
      <p:sp>
        <p:nvSpPr>
          <p:cNvPr id="11" name="TextBox 10"/>
          <p:cNvSpPr txBox="1"/>
          <p:nvPr/>
        </p:nvSpPr>
        <p:spPr>
          <a:xfrm>
            <a:off x="531926" y="4925583"/>
            <a:ext cx="8916873" cy="1523494"/>
          </a:xfrm>
          <a:prstGeom prst="rect">
            <a:avLst/>
          </a:prstGeom>
          <a:noFill/>
        </p:spPr>
        <p:txBody>
          <a:bodyPr wrap="square" rtlCol="0">
            <a:spAutoFit/>
          </a:bodyPr>
          <a:lstStyle/>
          <a:p>
            <a:pPr marL="171450" indent="-171450">
              <a:buFont typeface="Arial" panose="020B0604020202020204" pitchFamily="34" charset="0"/>
              <a:buChar char="•"/>
            </a:pPr>
            <a:r>
              <a:rPr lang="en-AU" sz="1100" dirty="0"/>
              <a:t>As-Built detailing continues to be an issue – predominantly cable detailing inaccuracies</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Service Pits installed too low or not to standard</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Marker tape misalignment or not installed</a:t>
            </a:r>
          </a:p>
          <a:p>
            <a:pPr marL="171450" indent="-171450">
              <a:buFont typeface="Arial" panose="020B0604020202020204" pitchFamily="34" charset="0"/>
              <a:buChar char="•"/>
            </a:pPr>
            <a:endParaRPr lang="en-AU" sz="1100" dirty="0"/>
          </a:p>
          <a:p>
            <a:pPr marL="171450" indent="-171450">
              <a:buFont typeface="Arial" panose="020B0604020202020204" pitchFamily="34" charset="0"/>
              <a:buChar char="•"/>
            </a:pPr>
            <a:r>
              <a:rPr lang="en-AU" sz="1100" dirty="0"/>
              <a:t>Against Audit Policy (Work not compliant to scope)</a:t>
            </a:r>
          </a:p>
          <a:p>
            <a:pPr marL="285750" indent="-285750">
              <a:buFont typeface="Arial" panose="020B0604020202020204" pitchFamily="34" charset="0"/>
              <a:buChar char="•"/>
            </a:pPr>
            <a:endParaRPr lang="en-AU" sz="1600" dirty="0"/>
          </a:p>
        </p:txBody>
      </p:sp>
      <p:sp>
        <p:nvSpPr>
          <p:cNvPr id="14" name="TextBox 13"/>
          <p:cNvSpPr txBox="1"/>
          <p:nvPr/>
        </p:nvSpPr>
        <p:spPr>
          <a:xfrm>
            <a:off x="298489" y="6733802"/>
            <a:ext cx="10344530" cy="661720"/>
          </a:xfrm>
          <a:prstGeom prst="rect">
            <a:avLst/>
          </a:prstGeom>
          <a:noFill/>
        </p:spPr>
        <p:txBody>
          <a:bodyPr wrap="square" rtlCol="0">
            <a:spAutoFit/>
          </a:bodyPr>
          <a:lstStyle/>
          <a:p>
            <a:r>
              <a:rPr lang="en-AU" sz="1100" i="1" dirty="0"/>
              <a:t>2019 projection based on last 8 months Non-Compliance volume (Jan – Aug) - footnote</a:t>
            </a:r>
          </a:p>
          <a:p>
            <a:pPr marL="171450" indent="-171450">
              <a:buFont typeface="Arial" panose="020B0604020202020204" pitchFamily="34" charset="0"/>
              <a:buChar char="•"/>
            </a:pPr>
            <a:endParaRPr lang="en-AU" sz="1000" i="1" dirty="0"/>
          </a:p>
          <a:p>
            <a:pPr marL="285750" indent="-285750">
              <a:buFont typeface="Arial" panose="020B0604020202020204" pitchFamily="34" charset="0"/>
              <a:buChar char="•"/>
            </a:pPr>
            <a:endParaRPr lang="en-AU" sz="1600" i="1"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75" y="1783974"/>
            <a:ext cx="2250192" cy="214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175" y="1784753"/>
            <a:ext cx="2256042" cy="214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698" y="1783974"/>
            <a:ext cx="2250190" cy="214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5F56421F-D48F-4B50-BFDA-3A2B16AEBE4C}"/>
              </a:ext>
            </a:extLst>
          </p:cNvPr>
          <p:cNvSpPr>
            <a:spLocks noGrp="1"/>
          </p:cNvSpPr>
          <p:nvPr>
            <p:ph type="dt" sz="half" idx="10"/>
          </p:nvPr>
        </p:nvSpPr>
        <p:spPr/>
        <p:txBody>
          <a:bodyPr/>
          <a:lstStyle/>
          <a:p>
            <a:r>
              <a:rPr lang="en-US"/>
              <a:t>5/09/2019</a:t>
            </a:r>
            <a:endParaRPr lang="en-GB"/>
          </a:p>
        </p:txBody>
      </p:sp>
      <p:sp>
        <p:nvSpPr>
          <p:cNvPr id="4" name="Footer Placeholder 3">
            <a:extLst>
              <a:ext uri="{FF2B5EF4-FFF2-40B4-BE49-F238E27FC236}">
                <a16:creationId xmlns:a16="http://schemas.microsoft.com/office/drawing/2014/main" id="{AE06844C-0AE0-4210-BD4D-E35491A65159}"/>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29697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33" y="230951"/>
            <a:ext cx="9281987" cy="1065551"/>
          </a:xfrm>
        </p:spPr>
        <p:txBody>
          <a:bodyPr/>
          <a:lstStyle/>
          <a:p>
            <a:r>
              <a:rPr lang="en-AU" dirty="0"/>
              <a:t>2019 Civil Non-Compliances</a:t>
            </a:r>
            <a:br>
              <a:rPr lang="en-AU" dirty="0"/>
            </a:br>
            <a:r>
              <a:rPr lang="en-AU" sz="1800" dirty="0"/>
              <a:t>The volume of NC’s per project has increased with marker tape still being the biggest issue  </a:t>
            </a:r>
            <a:r>
              <a:rPr lang="en-AU" sz="1100" dirty="0"/>
              <a:t> </a:t>
            </a:r>
            <a:r>
              <a:rPr lang="en-AU" sz="1800" dirty="0"/>
              <a:t> </a:t>
            </a:r>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402" y="1493731"/>
            <a:ext cx="3175524" cy="354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73323" y="1489233"/>
            <a:ext cx="2889679" cy="3077766"/>
          </a:xfrm>
          <a:prstGeom prst="rect">
            <a:avLst/>
          </a:prstGeom>
          <a:noFill/>
        </p:spPr>
        <p:txBody>
          <a:bodyPr wrap="square" rtlCol="0">
            <a:spAutoFit/>
          </a:bodyPr>
          <a:lstStyle/>
          <a:p>
            <a:r>
              <a:rPr lang="en-AU" dirty="0"/>
              <a:t>Non-compliance details</a:t>
            </a:r>
          </a:p>
          <a:p>
            <a:endParaRPr lang="en-AU" dirty="0"/>
          </a:p>
          <a:p>
            <a:r>
              <a:rPr lang="en-AU" sz="1400" dirty="0"/>
              <a:t>Top 3 NC’s based on volume</a:t>
            </a:r>
          </a:p>
          <a:p>
            <a:pPr marL="285750" indent="-285750">
              <a:buFont typeface="Arial" panose="020B0604020202020204" pitchFamily="34" charset="0"/>
              <a:buChar char="•"/>
            </a:pPr>
            <a:r>
              <a:rPr lang="en-AU" sz="1400" dirty="0"/>
              <a:t>Marker Tape (610)</a:t>
            </a:r>
          </a:p>
          <a:p>
            <a:pPr marL="285750" indent="-285750">
              <a:buFont typeface="Arial" panose="020B0604020202020204" pitchFamily="34" charset="0"/>
              <a:buChar char="•"/>
            </a:pPr>
            <a:r>
              <a:rPr lang="en-AU" sz="1400" dirty="0"/>
              <a:t>Service Pits (474)</a:t>
            </a:r>
          </a:p>
          <a:p>
            <a:pPr marL="285750" indent="-285750">
              <a:buFont typeface="Arial" panose="020B0604020202020204" pitchFamily="34" charset="0"/>
              <a:buChar char="•"/>
            </a:pPr>
            <a:r>
              <a:rPr lang="en-AU" sz="1400" dirty="0"/>
              <a:t>UG HV conduit clearances (88)</a:t>
            </a:r>
          </a:p>
          <a:p>
            <a:endParaRPr lang="en-AU" dirty="0"/>
          </a:p>
          <a:p>
            <a:r>
              <a:rPr lang="en-AU" sz="1400" dirty="0"/>
              <a:t>Top 3 </a:t>
            </a:r>
            <a:r>
              <a:rPr lang="en-AU" sz="1400" dirty="0">
                <a:solidFill>
                  <a:schemeClr val="accent2"/>
                </a:solidFill>
              </a:rPr>
              <a:t>Major</a:t>
            </a:r>
            <a:r>
              <a:rPr lang="en-AU" sz="1400" dirty="0"/>
              <a:t> (-10) NC’s</a:t>
            </a:r>
          </a:p>
          <a:p>
            <a:pPr marL="285750" indent="-285750">
              <a:buFont typeface="Arial" panose="020B0604020202020204" pitchFamily="34" charset="0"/>
              <a:buChar char="•"/>
            </a:pPr>
            <a:r>
              <a:rPr lang="en-AU" sz="1400" dirty="0"/>
              <a:t>Marker Tape (199)</a:t>
            </a:r>
          </a:p>
          <a:p>
            <a:pPr marL="285750" indent="-285750">
              <a:buFont typeface="Arial" panose="020B0604020202020204" pitchFamily="34" charset="0"/>
              <a:buChar char="•"/>
            </a:pPr>
            <a:r>
              <a:rPr lang="en-AU" sz="1400" dirty="0"/>
              <a:t>Service Pits (53)</a:t>
            </a:r>
          </a:p>
          <a:p>
            <a:pPr marL="285750" indent="-285750">
              <a:buFont typeface="Arial" panose="020B0604020202020204" pitchFamily="34" charset="0"/>
              <a:buChar char="•"/>
            </a:pPr>
            <a:r>
              <a:rPr lang="en-AU" sz="1400" dirty="0"/>
              <a:t>Variation to Documentation (18)</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97" y="5395512"/>
            <a:ext cx="5380267" cy="98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66" y="1804630"/>
            <a:ext cx="5380267" cy="328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98489" y="6733802"/>
            <a:ext cx="10344530" cy="661720"/>
          </a:xfrm>
          <a:prstGeom prst="rect">
            <a:avLst/>
          </a:prstGeom>
          <a:noFill/>
        </p:spPr>
        <p:txBody>
          <a:bodyPr wrap="square" rtlCol="0">
            <a:spAutoFit/>
          </a:bodyPr>
          <a:lstStyle/>
          <a:p>
            <a:r>
              <a:rPr lang="en-AU" sz="1100" i="1" dirty="0"/>
              <a:t>2019 projection based on last 8 months Non-Compliance volume (Jan – Aug) - footnote</a:t>
            </a:r>
          </a:p>
          <a:p>
            <a:pPr marL="171450" indent="-171450">
              <a:buFont typeface="Arial" panose="020B0604020202020204" pitchFamily="34" charset="0"/>
              <a:buChar char="•"/>
            </a:pPr>
            <a:endParaRPr lang="en-AU" sz="1000" i="1" dirty="0"/>
          </a:p>
          <a:p>
            <a:pPr marL="285750" indent="-285750">
              <a:buFont typeface="Arial" panose="020B0604020202020204" pitchFamily="34" charset="0"/>
              <a:buChar char="•"/>
            </a:pPr>
            <a:endParaRPr lang="en-AU" sz="1600" i="1" dirty="0"/>
          </a:p>
        </p:txBody>
      </p:sp>
      <p:sp>
        <p:nvSpPr>
          <p:cNvPr id="3" name="Date Placeholder 2">
            <a:extLst>
              <a:ext uri="{FF2B5EF4-FFF2-40B4-BE49-F238E27FC236}">
                <a16:creationId xmlns:a16="http://schemas.microsoft.com/office/drawing/2014/main" id="{4740B07D-E9C6-4B4A-AE0E-8B0BDC5BE414}"/>
              </a:ext>
            </a:extLst>
          </p:cNvPr>
          <p:cNvSpPr>
            <a:spLocks noGrp="1"/>
          </p:cNvSpPr>
          <p:nvPr>
            <p:ph type="dt" sz="half" idx="10"/>
          </p:nvPr>
        </p:nvSpPr>
        <p:spPr/>
        <p:txBody>
          <a:bodyPr/>
          <a:lstStyle/>
          <a:p>
            <a:r>
              <a:rPr lang="en-US"/>
              <a:t>5/09/2019</a:t>
            </a:r>
            <a:endParaRPr lang="en-GB"/>
          </a:p>
        </p:txBody>
      </p:sp>
      <p:sp>
        <p:nvSpPr>
          <p:cNvPr id="4" name="Footer Placeholder 3">
            <a:extLst>
              <a:ext uri="{FF2B5EF4-FFF2-40B4-BE49-F238E27FC236}">
                <a16:creationId xmlns:a16="http://schemas.microsoft.com/office/drawing/2014/main" id="{6D4F6929-CD4D-4C4C-A91D-35918FCCD2F9}"/>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256325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18" y="223530"/>
            <a:ext cx="9281987" cy="1065551"/>
          </a:xfrm>
        </p:spPr>
        <p:txBody>
          <a:bodyPr/>
          <a:lstStyle/>
          <a:p>
            <a:r>
              <a:rPr lang="en-AU" dirty="0"/>
              <a:t>2019 Electrical Non-Compliance</a:t>
            </a:r>
            <a:br>
              <a:rPr lang="en-AU" dirty="0"/>
            </a:br>
            <a:r>
              <a:rPr lang="en-AU" sz="2000" dirty="0"/>
              <a:t>Electrical non-compliances are also on the increase and trending upwards</a:t>
            </a:r>
            <a:endParaRPr lang="en-AU"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533" y="1595719"/>
            <a:ext cx="3439303" cy="401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66797" y="1722323"/>
            <a:ext cx="2889679" cy="3293209"/>
          </a:xfrm>
          <a:prstGeom prst="rect">
            <a:avLst/>
          </a:prstGeom>
          <a:noFill/>
        </p:spPr>
        <p:txBody>
          <a:bodyPr wrap="square" rtlCol="0">
            <a:spAutoFit/>
          </a:bodyPr>
          <a:lstStyle/>
          <a:p>
            <a:r>
              <a:rPr lang="en-AU" dirty="0"/>
              <a:t>Non-compliance details</a:t>
            </a:r>
          </a:p>
          <a:p>
            <a:endParaRPr lang="en-AU" dirty="0"/>
          </a:p>
          <a:p>
            <a:r>
              <a:rPr lang="en-AU" sz="1400" dirty="0"/>
              <a:t>Top 3 NC’s based on volume</a:t>
            </a:r>
            <a:endParaRPr lang="en-AU" dirty="0"/>
          </a:p>
          <a:p>
            <a:pPr marL="285750" indent="-285750">
              <a:buFont typeface="Arial" panose="020B0604020202020204" pitchFamily="34" charset="0"/>
              <a:buChar char="•"/>
            </a:pPr>
            <a:r>
              <a:rPr lang="en-AU" sz="1400" dirty="0"/>
              <a:t>PL Poles (503)</a:t>
            </a:r>
          </a:p>
          <a:p>
            <a:pPr marL="285750" indent="-285750">
              <a:buFont typeface="Arial" panose="020B0604020202020204" pitchFamily="34" charset="0"/>
              <a:buChar char="•"/>
            </a:pPr>
            <a:r>
              <a:rPr lang="en-AU" sz="1400" dirty="0"/>
              <a:t>Cable Cover Slab Installation (92)</a:t>
            </a:r>
          </a:p>
          <a:p>
            <a:pPr marL="285750" indent="-285750">
              <a:buFont typeface="Arial" panose="020B0604020202020204" pitchFamily="34" charset="0"/>
              <a:buChar char="•"/>
            </a:pPr>
            <a:r>
              <a:rPr lang="en-AU" sz="1400" dirty="0"/>
              <a:t>Variation to Documentation (82)</a:t>
            </a:r>
          </a:p>
          <a:p>
            <a:endParaRPr lang="en-AU" dirty="0"/>
          </a:p>
          <a:p>
            <a:r>
              <a:rPr lang="en-AU" sz="1400" dirty="0"/>
              <a:t>Top 3 </a:t>
            </a:r>
            <a:r>
              <a:rPr lang="en-AU" sz="1400" dirty="0">
                <a:solidFill>
                  <a:schemeClr val="accent2"/>
                </a:solidFill>
              </a:rPr>
              <a:t>Major</a:t>
            </a:r>
            <a:r>
              <a:rPr lang="en-AU" sz="1400" dirty="0"/>
              <a:t> (-10) NC’s</a:t>
            </a:r>
          </a:p>
          <a:p>
            <a:pPr marL="285750" indent="-285750">
              <a:buFont typeface="Arial" panose="020B0604020202020204" pitchFamily="34" charset="0"/>
              <a:buChar char="•"/>
            </a:pPr>
            <a:r>
              <a:rPr lang="en-AU" sz="1400" dirty="0"/>
              <a:t>CHP Cables (22)</a:t>
            </a:r>
          </a:p>
          <a:p>
            <a:pPr marL="285750" indent="-285750">
              <a:buFont typeface="Arial" panose="020B0604020202020204" pitchFamily="34" charset="0"/>
              <a:buChar char="•"/>
            </a:pPr>
            <a:r>
              <a:rPr lang="en-AU" sz="1400" dirty="0"/>
              <a:t>Kiosk Sub-Station (14)</a:t>
            </a:r>
          </a:p>
          <a:p>
            <a:pPr marL="285750" indent="-285750">
              <a:buFont typeface="Arial" panose="020B0604020202020204" pitchFamily="34" charset="0"/>
              <a:buChar char="•"/>
            </a:pPr>
            <a:r>
              <a:rPr lang="en-AU" sz="1400" dirty="0"/>
              <a:t>Variation to Documentation (11)</a:t>
            </a:r>
          </a:p>
        </p:txBody>
      </p:sp>
      <p:sp>
        <p:nvSpPr>
          <p:cNvPr id="10" name="TextBox 9"/>
          <p:cNvSpPr txBox="1"/>
          <p:nvPr/>
        </p:nvSpPr>
        <p:spPr>
          <a:xfrm>
            <a:off x="298489" y="6733802"/>
            <a:ext cx="10344530" cy="661720"/>
          </a:xfrm>
          <a:prstGeom prst="rect">
            <a:avLst/>
          </a:prstGeom>
          <a:noFill/>
        </p:spPr>
        <p:txBody>
          <a:bodyPr wrap="square" rtlCol="0">
            <a:spAutoFit/>
          </a:bodyPr>
          <a:lstStyle/>
          <a:p>
            <a:r>
              <a:rPr lang="en-AU" sz="1100" i="1" dirty="0"/>
              <a:t>2019 projection based on last 8 months Non-Compliance volume (Jan – Aug) - footnote</a:t>
            </a:r>
          </a:p>
          <a:p>
            <a:pPr marL="171450" indent="-171450">
              <a:buFont typeface="Arial" panose="020B0604020202020204" pitchFamily="34" charset="0"/>
              <a:buChar char="•"/>
            </a:pPr>
            <a:endParaRPr lang="en-AU" sz="1000" i="1" dirty="0"/>
          </a:p>
          <a:p>
            <a:pPr marL="285750" indent="-285750">
              <a:buFont typeface="Arial" panose="020B0604020202020204" pitchFamily="34" charset="0"/>
              <a:buChar char="•"/>
            </a:pPr>
            <a:endParaRPr lang="en-AU" sz="1600" i="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32" y="5111678"/>
            <a:ext cx="5345353" cy="96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31" y="1599751"/>
            <a:ext cx="5345353" cy="32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9D6159AE-2179-4899-8A44-D2E5DC9E9CF1}"/>
              </a:ext>
            </a:extLst>
          </p:cNvPr>
          <p:cNvSpPr>
            <a:spLocks noGrp="1"/>
          </p:cNvSpPr>
          <p:nvPr>
            <p:ph type="dt" sz="half" idx="10"/>
          </p:nvPr>
        </p:nvSpPr>
        <p:spPr/>
        <p:txBody>
          <a:bodyPr/>
          <a:lstStyle/>
          <a:p>
            <a:r>
              <a:rPr lang="en-US"/>
              <a:t>5/09/2019</a:t>
            </a:r>
            <a:endParaRPr lang="en-GB"/>
          </a:p>
        </p:txBody>
      </p:sp>
      <p:sp>
        <p:nvSpPr>
          <p:cNvPr id="4" name="Footer Placeholder 3">
            <a:extLst>
              <a:ext uri="{FF2B5EF4-FFF2-40B4-BE49-F238E27FC236}">
                <a16:creationId xmlns:a16="http://schemas.microsoft.com/office/drawing/2014/main" id="{98EBF964-2D3B-4B34-8008-74CF550910E1}"/>
              </a:ext>
            </a:extLst>
          </p:cNvPr>
          <p:cNvSpPr>
            <a:spLocks noGrp="1"/>
          </p:cNvSpPr>
          <p:nvPr>
            <p:ph type="ftr" sz="quarter" idx="11"/>
          </p:nvPr>
        </p:nvSpPr>
        <p:spPr/>
        <p:txBody>
          <a:bodyPr/>
          <a:lstStyle/>
          <a:p>
            <a:r>
              <a:rPr lang="en-US"/>
              <a:t>Constestable Works Consultative Committee</a:t>
            </a:r>
            <a:endParaRPr lang="en-GB"/>
          </a:p>
        </p:txBody>
      </p:sp>
    </p:spTree>
    <p:extLst>
      <p:ext uri="{BB962C8B-B14F-4D97-AF65-F5344CB8AC3E}">
        <p14:creationId xmlns:p14="http://schemas.microsoft.com/office/powerpoint/2010/main" val="199118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CitiPower and Powercor">
  <a:themeElements>
    <a:clrScheme name="EMT">
      <a:dk1>
        <a:srgbClr val="1A2331"/>
      </a:dk1>
      <a:lt1>
        <a:sysClr val="window" lastClr="FFFFFF"/>
      </a:lt1>
      <a:dk2>
        <a:srgbClr val="231F20"/>
      </a:dk2>
      <a:lt2>
        <a:srgbClr val="E7E6E6"/>
      </a:lt2>
      <a:accent1>
        <a:srgbClr val="3279BB"/>
      </a:accent1>
      <a:accent2>
        <a:srgbClr val="797A7E"/>
      </a:accent2>
      <a:accent3>
        <a:srgbClr val="DB3F32"/>
      </a:accent3>
      <a:accent4>
        <a:srgbClr val="243B87"/>
      </a:accent4>
      <a:accent5>
        <a:srgbClr val="CBDCF0"/>
      </a:accent5>
      <a:accent6>
        <a:srgbClr val="699FCE"/>
      </a:accent6>
      <a:hlink>
        <a:srgbClr val="231F20"/>
      </a:hlink>
      <a:folHlink>
        <a:srgbClr val="231F2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T-PowerPoint template" id="{F2136DBA-F62F-4911-83FD-67203436DC87}" vid="{258450DB-74AA-4081-A085-ABF7390BE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3031</TotalTime>
  <Words>2459</Words>
  <Application>Microsoft Office PowerPoint</Application>
  <PresentationFormat>Custom</PresentationFormat>
  <Paragraphs>496</Paragraphs>
  <Slides>37</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9" baseType="lpstr">
      <vt:lpstr>Arial</vt:lpstr>
      <vt:lpstr>Arial (Headings)</vt:lpstr>
      <vt:lpstr>Calibri</vt:lpstr>
      <vt:lpstr>Century Gothic</vt:lpstr>
      <vt:lpstr>Symbol</vt:lpstr>
      <vt:lpstr>Times New Roman</vt:lpstr>
      <vt:lpstr>Trebuchet MS</vt:lpstr>
      <vt:lpstr>VenusURWBol</vt:lpstr>
      <vt:lpstr>Verdana</vt:lpstr>
      <vt:lpstr>Wingdings</vt:lpstr>
      <vt:lpstr>CitiPower and Powercor</vt:lpstr>
      <vt:lpstr>think-cell Slide</vt:lpstr>
      <vt:lpstr>Contestable Works Consultative Committee </vt:lpstr>
      <vt:lpstr>Introduction</vt:lpstr>
      <vt:lpstr>Actions</vt:lpstr>
      <vt:lpstr>Charter Improving performance in relation to Contestable Works</vt:lpstr>
      <vt:lpstr>Audit Performance, Results &amp; Trends</vt:lpstr>
      <vt:lpstr>2019 Volumes &amp; timeframes We are delivering to audit timeframes however re-audits are increasing </vt:lpstr>
      <vt:lpstr>Trends Similar non-compliances have been identified for the past 3 years and unfortunately the volumes are trending upwards with little sign of improvement</vt:lpstr>
      <vt:lpstr>2019 Civil Non-Compliances The volume of NC’s per project has increased with marker tape still being the biggest issue    </vt:lpstr>
      <vt:lpstr>2019 Electrical Non-Compliance Electrical non-compliances are also on the increase and trending upwards</vt:lpstr>
      <vt:lpstr>2019 YTD NC Results Continue to identify inaccurate cable detailing issues and of concern is the volume of no/misaligned marker tape</vt:lpstr>
      <vt:lpstr>Contractor Rating Comparison Contractor performance has not improved greatly since the introduction of the Rating System in 2018</vt:lpstr>
      <vt:lpstr>Contractor Ratings – 1H 2019 Large number of contractors are underperforming although we do have a number of Superior rated contractors</vt:lpstr>
      <vt:lpstr>Summary</vt:lpstr>
      <vt:lpstr>Appendices</vt:lpstr>
      <vt:lpstr>Update heading</vt:lpstr>
      <vt:lpstr>PowerPoint Presentation</vt:lpstr>
      <vt:lpstr>Audit Volumes We are not seeing an improvement in performance with an increase in the volume of re-audits </vt:lpstr>
      <vt:lpstr>Turnaround Times We are continuing to meet turnaround time commitments</vt:lpstr>
      <vt:lpstr>Design QA Processes</vt:lpstr>
      <vt:lpstr>Current Project ‘Turn around Times’</vt:lpstr>
      <vt:lpstr>Current performance  48 % of first plan audits are successful.</vt:lpstr>
      <vt:lpstr>Recurring issues</vt:lpstr>
      <vt:lpstr>ESC Technical Standards Harmonisation Technical Standards Working Group</vt:lpstr>
      <vt:lpstr>Work group members</vt:lpstr>
      <vt:lpstr>Scope of Technical Standards Harmonisation</vt:lpstr>
      <vt:lpstr>Deliverables</vt:lpstr>
      <vt:lpstr>Activities</vt:lpstr>
      <vt:lpstr>Proposed timeline</vt:lpstr>
      <vt:lpstr>ESC Update</vt:lpstr>
      <vt:lpstr>The Essential Services Commission (ESC) Service Improvement Commitments (SIC)</vt:lpstr>
      <vt:lpstr>ESC Governance meeting #5 was held in early July </vt:lpstr>
      <vt:lpstr>Powercor has committed to improving in 5 key stages of the connection process</vt:lpstr>
      <vt:lpstr>Role of the PM2 </vt:lpstr>
      <vt:lpstr>Overview &amp; Proposal</vt:lpstr>
      <vt:lpstr>Workshop Introductions</vt:lpstr>
      <vt:lpstr>Process improvement focus areas</vt:lpstr>
      <vt:lpstr>Upcoming: Process improvement workshop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Area</dc:title>
  <dc:creator>Walker, James</dc:creator>
  <cp:lastModifiedBy>Koski, Sam</cp:lastModifiedBy>
  <cp:revision>141</cp:revision>
  <cp:lastPrinted>2019-07-05T03:06:06Z</cp:lastPrinted>
  <dcterms:created xsi:type="dcterms:W3CDTF">2019-07-01T11:30:44Z</dcterms:created>
  <dcterms:modified xsi:type="dcterms:W3CDTF">2019-09-04T23:33:45Z</dcterms:modified>
</cp:coreProperties>
</file>